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56.jpg" ContentType="image/png"/>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7" r:id="rId2"/>
    <p:sldId id="256" r:id="rId3"/>
    <p:sldId id="284" r:id="rId4"/>
    <p:sldId id="258" r:id="rId5"/>
    <p:sldId id="259" r:id="rId6"/>
    <p:sldId id="260" r:id="rId7"/>
    <p:sldId id="285" r:id="rId8"/>
    <p:sldId id="261" r:id="rId9"/>
    <p:sldId id="286" r:id="rId10"/>
    <p:sldId id="292" r:id="rId11"/>
    <p:sldId id="293" r:id="rId12"/>
    <p:sldId id="287" r:id="rId13"/>
    <p:sldId id="263" r:id="rId14"/>
    <p:sldId id="294" r:id="rId15"/>
    <p:sldId id="288" r:id="rId16"/>
    <p:sldId id="295" r:id="rId17"/>
    <p:sldId id="269" r:id="rId18"/>
    <p:sldId id="289" r:id="rId19"/>
    <p:sldId id="265" r:id="rId20"/>
    <p:sldId id="266" r:id="rId21"/>
    <p:sldId id="298" r:id="rId22"/>
    <p:sldId id="290" r:id="rId23"/>
    <p:sldId id="268" r:id="rId24"/>
    <p:sldId id="270" r:id="rId25"/>
    <p:sldId id="271" r:id="rId26"/>
    <p:sldId id="272" r:id="rId27"/>
    <p:sldId id="273" r:id="rId28"/>
    <p:sldId id="274" r:id="rId29"/>
    <p:sldId id="275" r:id="rId30"/>
    <p:sldId id="276" r:id="rId31"/>
    <p:sldId id="277" r:id="rId32"/>
    <p:sldId id="278" r:id="rId33"/>
    <p:sldId id="283" r:id="rId34"/>
    <p:sldId id="291" r:id="rId35"/>
    <p:sldId id="279" r:id="rId36"/>
    <p:sldId id="280" r:id="rId37"/>
    <p:sldId id="281" r:id="rId3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71977" autoAdjust="0"/>
  </p:normalViewPr>
  <p:slideViewPr>
    <p:cSldViewPr snapToGrid="0">
      <p:cViewPr varScale="1">
        <p:scale>
          <a:sx n="83" d="100"/>
          <a:sy n="83" d="100"/>
        </p:scale>
        <p:origin x="164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58368-13AD-4BD3-A347-9E51A9D8D9D1}" type="datetimeFigureOut">
              <a:rPr lang="fr-FR" smtClean="0"/>
              <a:t>20/06/2018</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0B4F85-B410-432A-9717-9F91CAAAA956}" type="slidenum">
              <a:rPr lang="fr-FR" smtClean="0"/>
              <a:t>‹N°›</a:t>
            </a:fld>
            <a:endParaRPr lang="fr-FR"/>
          </a:p>
        </p:txBody>
      </p:sp>
    </p:spTree>
    <p:extLst>
      <p:ext uri="{BB962C8B-B14F-4D97-AF65-F5344CB8AC3E}">
        <p14:creationId xmlns:p14="http://schemas.microsoft.com/office/powerpoint/2010/main" val="2012422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030B4F85-B410-432A-9717-9F91CAAAA956}" type="slidenum">
              <a:rPr lang="fr-FR" smtClean="0"/>
              <a:t>2</a:t>
            </a:fld>
            <a:endParaRPr lang="fr-FR"/>
          </a:p>
        </p:txBody>
      </p:sp>
    </p:spTree>
    <p:extLst>
      <p:ext uri="{BB962C8B-B14F-4D97-AF65-F5344CB8AC3E}">
        <p14:creationId xmlns:p14="http://schemas.microsoft.com/office/powerpoint/2010/main" val="245140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Shape 12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27" name="Shape 12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
        <p:nvSpPr>
          <p:cNvPr id="128" name="Shape 128"/>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3355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030B4F85-B410-432A-9717-9F91CAAAA956}" type="slidenum">
              <a:rPr lang="fr-FR" smtClean="0"/>
              <a:t>12</a:t>
            </a:fld>
            <a:endParaRPr lang="fr-FR"/>
          </a:p>
        </p:txBody>
      </p:sp>
    </p:spTree>
    <p:extLst>
      <p:ext uri="{BB962C8B-B14F-4D97-AF65-F5344CB8AC3E}">
        <p14:creationId xmlns:p14="http://schemas.microsoft.com/office/powerpoint/2010/main" val="1359008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Shape 137"/>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baseline="0" dirty="0" smtClean="0">
                <a:solidFill>
                  <a:schemeClr val="dk1"/>
                </a:solidFill>
                <a:latin typeface="Calibri"/>
                <a:ea typeface="Calibri"/>
                <a:cs typeface="Calibri"/>
                <a:sym typeface="Calibri"/>
              </a:rPr>
              <a:t>L’idée </a:t>
            </a:r>
            <a:r>
              <a:rPr lang="fr-FR" sz="1200" b="0" i="0" u="none" strike="noStrike" cap="none" baseline="0" dirty="0" err="1" smtClean="0">
                <a:solidFill>
                  <a:schemeClr val="dk1"/>
                </a:solidFill>
                <a:latin typeface="Calibri"/>
                <a:ea typeface="Calibri"/>
                <a:cs typeface="Calibri"/>
                <a:sym typeface="Calibri"/>
              </a:rPr>
              <a:t>vuent</a:t>
            </a:r>
            <a:r>
              <a:rPr lang="fr-FR" sz="1200" b="0" i="0" u="none" strike="noStrike" cap="none" baseline="0" dirty="0" smtClean="0">
                <a:solidFill>
                  <a:schemeClr val="dk1"/>
                </a:solidFill>
                <a:latin typeface="Calibri"/>
                <a:ea typeface="Calibri"/>
                <a:cs typeface="Calibri"/>
                <a:sym typeface="Calibri"/>
              </a:rPr>
              <a:t> donc d’avoir une solution polyvalente ( modifier , ajouter ,supprimer ) telle carte encore plus on peut consulter la carte pour avoir une idée sur les valeurs captés et les affichées sur notre plateforme et ca sera possible non seulement dans les lieux ou les cartes ont étés installés mais aussi a distance , Si le client dispose d’une carte il faut </a:t>
            </a:r>
            <a:r>
              <a:rPr lang="fr-FR" sz="1200" b="0" i="0" u="none" strike="noStrike" cap="none" baseline="0" dirty="0" err="1" smtClean="0">
                <a:solidFill>
                  <a:schemeClr val="dk1"/>
                </a:solidFill>
                <a:latin typeface="Calibri"/>
                <a:ea typeface="Calibri"/>
                <a:cs typeface="Calibri"/>
                <a:sym typeface="Calibri"/>
              </a:rPr>
              <a:t>just</a:t>
            </a:r>
            <a:r>
              <a:rPr lang="fr-FR" sz="1200" b="0" i="0" u="none" strike="noStrike" cap="none" baseline="0" dirty="0" smtClean="0">
                <a:solidFill>
                  <a:schemeClr val="dk1"/>
                </a:solidFill>
                <a:latin typeface="Calibri"/>
                <a:ea typeface="Calibri"/>
                <a:cs typeface="Calibri"/>
                <a:sym typeface="Calibri"/>
              </a:rPr>
              <a:t> liée notre équipement par un point d’</a:t>
            </a:r>
            <a:r>
              <a:rPr lang="fr-FR" sz="1200" b="0" i="0" u="none" strike="noStrike" cap="none" baseline="0" dirty="0" err="1" smtClean="0">
                <a:solidFill>
                  <a:schemeClr val="dk1"/>
                </a:solidFill>
                <a:latin typeface="Calibri"/>
                <a:ea typeface="Calibri"/>
                <a:cs typeface="Calibri"/>
                <a:sym typeface="Calibri"/>
              </a:rPr>
              <a:t>acées</a:t>
            </a:r>
            <a:r>
              <a:rPr lang="fr-FR" sz="1200" b="0" i="0" u="none" strike="noStrike" cap="none" baseline="0" dirty="0" smtClean="0">
                <a:solidFill>
                  <a:schemeClr val="dk1"/>
                </a:solidFill>
                <a:latin typeface="Calibri"/>
                <a:ea typeface="Calibri"/>
                <a:cs typeface="Calibri"/>
                <a:sym typeface="Calibri"/>
              </a:rPr>
              <a:t> et tous les valeurs sera afficher sur la plateforme</a:t>
            </a:r>
            <a:endParaRPr lang="fr-FR" sz="1200" b="0" i="0" u="none" strike="noStrike" cap="none" baseline="0" dirty="0" smtClean="0">
              <a:solidFill>
                <a:schemeClr val="dk1"/>
              </a:solidFill>
              <a:latin typeface="Calibri"/>
              <a:ea typeface="Calibri"/>
              <a:cs typeface="Calibri"/>
              <a:sym typeface="Calibri"/>
            </a:endParaRPr>
          </a:p>
        </p:txBody>
      </p:sp>
      <p:sp>
        <p:nvSpPr>
          <p:cNvPr id="138" name="Shape 13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
        <p:nvSpPr>
          <p:cNvPr id="139" name="Shape 139"/>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6759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Shape 137"/>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dirty="0" smtClean="0">
                <a:solidFill>
                  <a:schemeClr val="dk1"/>
                </a:solidFill>
                <a:latin typeface="Calibri"/>
                <a:ea typeface="Calibri"/>
                <a:cs typeface="Calibri"/>
                <a:sym typeface="Calibri"/>
              </a:rPr>
              <a:t>Sinon si</a:t>
            </a:r>
            <a:r>
              <a:rPr lang="fr-FR" sz="1200" b="0" i="0" u="none" strike="noStrike" cap="none" baseline="0" dirty="0" smtClean="0">
                <a:solidFill>
                  <a:schemeClr val="dk1"/>
                </a:solidFill>
                <a:latin typeface="Calibri"/>
                <a:ea typeface="Calibri"/>
                <a:cs typeface="Calibri"/>
                <a:sym typeface="Calibri"/>
              </a:rPr>
              <a:t> le client ne dispose pas une carte ou il </a:t>
            </a:r>
            <a:r>
              <a:rPr lang="fr-FR" sz="1200" b="0" i="0" u="none" strike="noStrike" cap="none" baseline="0" dirty="0" err="1" smtClean="0">
                <a:solidFill>
                  <a:schemeClr val="dk1"/>
                </a:solidFill>
                <a:latin typeface="Calibri"/>
                <a:ea typeface="Calibri"/>
                <a:cs typeface="Calibri"/>
                <a:sym typeface="Calibri"/>
              </a:rPr>
              <a:t>préfere</a:t>
            </a:r>
            <a:r>
              <a:rPr lang="fr-FR" sz="1200" b="0" i="0" u="none" strike="noStrike" cap="none" baseline="0" dirty="0" smtClean="0">
                <a:solidFill>
                  <a:schemeClr val="dk1"/>
                </a:solidFill>
                <a:latin typeface="Calibri"/>
                <a:ea typeface="Calibri"/>
                <a:cs typeface="Calibri"/>
                <a:sym typeface="Calibri"/>
              </a:rPr>
              <a:t> de développé sa propre carte , il n’existe pas aucun </a:t>
            </a:r>
            <a:r>
              <a:rPr lang="fr-FR" sz="1200" b="0" i="0" u="none" strike="noStrike" cap="none" baseline="0" dirty="0" err="1" smtClean="0">
                <a:solidFill>
                  <a:schemeClr val="dk1"/>
                </a:solidFill>
                <a:latin typeface="Calibri"/>
                <a:ea typeface="Calibri"/>
                <a:cs typeface="Calibri"/>
                <a:sym typeface="Calibri"/>
              </a:rPr>
              <a:t>probléme</a:t>
            </a:r>
            <a:r>
              <a:rPr lang="fr-FR" sz="1200" b="0" i="0" u="none" strike="noStrike" cap="none" baseline="0" dirty="0" smtClean="0">
                <a:solidFill>
                  <a:schemeClr val="dk1"/>
                </a:solidFill>
                <a:latin typeface="Calibri"/>
                <a:ea typeface="Calibri"/>
                <a:cs typeface="Calibri"/>
                <a:sym typeface="Calibri"/>
              </a:rPr>
              <a:t> , il faut juste contacter l’administrateur pour avoir un idée sur la programmation du carte , </a:t>
            </a:r>
            <a:endParaRPr lang="fr-FR" sz="1200" b="0" i="0" u="none" strike="noStrike" cap="none" baseline="0" dirty="0" smtClean="0">
              <a:solidFill>
                <a:schemeClr val="dk1"/>
              </a:solidFill>
              <a:latin typeface="Calibri"/>
              <a:ea typeface="Calibri"/>
              <a:cs typeface="Calibri"/>
              <a:sym typeface="Calibri"/>
            </a:endParaRPr>
          </a:p>
        </p:txBody>
      </p:sp>
      <p:sp>
        <p:nvSpPr>
          <p:cNvPr id="138" name="Shape 13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
        <p:nvSpPr>
          <p:cNvPr id="139" name="Shape 139"/>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4805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030B4F85-B410-432A-9717-9F91CAAAA956}" type="slidenum">
              <a:rPr lang="fr-FR" smtClean="0"/>
              <a:t>15</a:t>
            </a:fld>
            <a:endParaRPr lang="fr-FR"/>
          </a:p>
        </p:txBody>
      </p:sp>
    </p:spTree>
    <p:extLst>
      <p:ext uri="{BB962C8B-B14F-4D97-AF65-F5344CB8AC3E}">
        <p14:creationId xmlns:p14="http://schemas.microsoft.com/office/powerpoint/2010/main" val="3251740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Donc</a:t>
            </a:r>
            <a:r>
              <a:rPr lang="fr-FR" baseline="0" dirty="0" smtClean="0"/>
              <a:t> on prend le scénario si on dispose d’une carte DRT : le scénario se fait comme suit , notre équipement va </a:t>
            </a:r>
            <a:r>
              <a:rPr lang="fr-FR" baseline="0" dirty="0" err="1" smtClean="0"/>
              <a:t>mésuré</a:t>
            </a:r>
            <a:r>
              <a:rPr lang="fr-FR" baseline="0" dirty="0" smtClean="0"/>
              <a:t> le taux de gaz / </a:t>
            </a:r>
            <a:r>
              <a:rPr lang="fr-FR" baseline="0" dirty="0" err="1" smtClean="0"/>
              <a:t>temperature</a:t>
            </a:r>
            <a:r>
              <a:rPr lang="fr-FR" baseline="0" dirty="0" smtClean="0"/>
              <a:t> / humidité et l’envoyer les </a:t>
            </a:r>
            <a:r>
              <a:rPr lang="fr-FR" baseline="0" dirty="0" err="1" smtClean="0"/>
              <a:t>donées</a:t>
            </a:r>
            <a:r>
              <a:rPr lang="fr-FR" baseline="0" dirty="0" smtClean="0"/>
              <a:t> a </a:t>
            </a:r>
            <a:r>
              <a:rPr lang="fr-FR" baseline="0" dirty="0" err="1" smtClean="0"/>
              <a:t>mosquitto</a:t>
            </a:r>
            <a:r>
              <a:rPr lang="fr-FR" baseline="0" dirty="0" smtClean="0"/>
              <a:t> </a:t>
            </a:r>
            <a:r>
              <a:rPr lang="fr-FR" baseline="0" dirty="0" err="1" smtClean="0"/>
              <a:t>brocker</a:t>
            </a:r>
            <a:r>
              <a:rPr lang="fr-FR" baseline="0" dirty="0" smtClean="0"/>
              <a:t> , celui-ci va insérer ces informations dans la base de données par suite il va afficher les valeurs dans notre plateforme </a:t>
            </a:r>
            <a:r>
              <a:rPr lang="fr-FR" baseline="0" dirty="0" err="1" smtClean="0"/>
              <a:t>IoT</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030B4F85-B410-432A-9717-9F91CAAAA956}" type="slidenum">
              <a:rPr lang="fr-FR" smtClean="0"/>
              <a:t>16</a:t>
            </a:fld>
            <a:endParaRPr lang="fr-FR"/>
          </a:p>
        </p:txBody>
      </p:sp>
    </p:spTree>
    <p:extLst>
      <p:ext uri="{BB962C8B-B14F-4D97-AF65-F5344CB8AC3E}">
        <p14:creationId xmlns:p14="http://schemas.microsoft.com/office/powerpoint/2010/main" val="2499012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Shape 14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dirty="0" smtClean="0">
                <a:solidFill>
                  <a:schemeClr val="dk1"/>
                </a:solidFill>
                <a:latin typeface="Calibri"/>
                <a:ea typeface="Calibri"/>
                <a:cs typeface="Calibri"/>
                <a:sym typeface="Calibri"/>
              </a:rPr>
              <a:t>Notre projet est composé</a:t>
            </a:r>
            <a:r>
              <a:rPr lang="fr-FR" sz="1200" b="0" i="0" u="none" strike="noStrike" cap="none" baseline="0" dirty="0" smtClean="0">
                <a:solidFill>
                  <a:schemeClr val="dk1"/>
                </a:solidFill>
                <a:latin typeface="Calibri"/>
                <a:ea typeface="Calibri"/>
                <a:cs typeface="Calibri"/>
                <a:sym typeface="Calibri"/>
              </a:rPr>
              <a:t> de trois partie:</a:t>
            </a:r>
          </a:p>
          <a:p>
            <a:pPr marL="171450" marR="0" lvl="0" indent="-171450" algn="l" rtl="0">
              <a:spcBef>
                <a:spcPts val="0"/>
              </a:spcBef>
              <a:spcAft>
                <a:spcPts val="0"/>
              </a:spcAft>
              <a:buFont typeface="Arial" charset="0"/>
              <a:buChar char="•"/>
            </a:pPr>
            <a:r>
              <a:rPr lang="fr-FR" sz="1200" b="0" i="0" u="none" strike="noStrike" cap="none" baseline="0" dirty="0" smtClean="0">
                <a:solidFill>
                  <a:schemeClr val="dk1"/>
                </a:solidFill>
                <a:latin typeface="Calibri"/>
                <a:ea typeface="Calibri"/>
                <a:cs typeface="Calibri"/>
                <a:sym typeface="Calibri"/>
              </a:rPr>
              <a:t>La première partie c’est notre petit système, cette partie est responsable de la acquisition et l’envoi des valeurs de taux de GAZ, Température et humidité.</a:t>
            </a:r>
          </a:p>
          <a:p>
            <a:pPr marL="171450" marR="0" lvl="0" indent="-171450" algn="l" rtl="0">
              <a:spcBef>
                <a:spcPts val="0"/>
              </a:spcBef>
              <a:spcAft>
                <a:spcPts val="0"/>
              </a:spcAft>
              <a:buFont typeface="Arial" charset="0"/>
              <a:buChar char="•"/>
            </a:pPr>
            <a:r>
              <a:rPr lang="fr-FR" sz="1200" b="0" i="0" u="none" strike="noStrike" cap="none" baseline="0" dirty="0" smtClean="0">
                <a:solidFill>
                  <a:schemeClr val="dk1"/>
                </a:solidFill>
                <a:latin typeface="Calibri"/>
                <a:ea typeface="Calibri"/>
                <a:cs typeface="Calibri"/>
                <a:sym typeface="Calibri"/>
              </a:rPr>
              <a:t>La deuxième partie c’est le </a:t>
            </a:r>
            <a:r>
              <a:rPr lang="fr-FR" sz="1200" b="0" i="0" u="none" strike="noStrike" cap="none" baseline="0" dirty="0" err="1" smtClean="0">
                <a:solidFill>
                  <a:schemeClr val="dk1"/>
                </a:solidFill>
                <a:latin typeface="Calibri"/>
                <a:ea typeface="Calibri"/>
                <a:cs typeface="Calibri"/>
                <a:sym typeface="Calibri"/>
              </a:rPr>
              <a:t>Brocker</a:t>
            </a:r>
            <a:r>
              <a:rPr lang="fr-FR" sz="1200" b="0" i="0" u="none" strike="noStrike" cap="none" baseline="0" dirty="0" smtClean="0">
                <a:solidFill>
                  <a:schemeClr val="dk1"/>
                </a:solidFill>
                <a:latin typeface="Calibri"/>
                <a:ea typeface="Calibri"/>
                <a:cs typeface="Calibri"/>
                <a:sym typeface="Calibri"/>
              </a:rPr>
              <a:t> « </a:t>
            </a:r>
            <a:r>
              <a:rPr lang="fr-FR" sz="1200" b="0" i="0" u="none" strike="noStrike" cap="none" baseline="0" dirty="0" err="1" smtClean="0">
                <a:solidFill>
                  <a:schemeClr val="dk1"/>
                </a:solidFill>
                <a:latin typeface="Calibri"/>
                <a:ea typeface="Calibri"/>
                <a:cs typeface="Calibri"/>
                <a:sym typeface="Calibri"/>
              </a:rPr>
              <a:t>Mosquitto</a:t>
            </a:r>
            <a:r>
              <a:rPr lang="fr-FR" sz="1200" b="0" i="0" u="none" strike="noStrike" cap="none" baseline="0" dirty="0" smtClean="0">
                <a:solidFill>
                  <a:schemeClr val="dk1"/>
                </a:solidFill>
                <a:latin typeface="Calibri"/>
                <a:ea typeface="Calibri"/>
                <a:cs typeface="Calibri"/>
                <a:sym typeface="Calibri"/>
              </a:rPr>
              <a:t> </a:t>
            </a:r>
            <a:r>
              <a:rPr lang="fr-FR" sz="1200" b="0" i="0" u="none" strike="noStrike" cap="none" baseline="0" dirty="0" err="1" smtClean="0">
                <a:solidFill>
                  <a:schemeClr val="dk1"/>
                </a:solidFill>
                <a:latin typeface="Calibri"/>
                <a:ea typeface="Calibri"/>
                <a:cs typeface="Calibri"/>
                <a:sym typeface="Calibri"/>
              </a:rPr>
              <a:t>Brocker</a:t>
            </a:r>
            <a:r>
              <a:rPr lang="fr-FR" sz="1200" b="0" i="0" u="none" strike="noStrike" cap="none" baseline="0" dirty="0" smtClean="0">
                <a:solidFill>
                  <a:schemeClr val="dk1"/>
                </a:solidFill>
                <a:latin typeface="Calibri"/>
                <a:ea typeface="Calibri"/>
                <a:cs typeface="Calibri"/>
                <a:sym typeface="Calibri"/>
              </a:rPr>
              <a:t> » qui s’engage par la gestion des </a:t>
            </a:r>
            <a:r>
              <a:rPr lang="fr-FR" sz="1200" b="0" i="0" u="none" strike="noStrike" cap="none" baseline="0" dirty="0" err="1" smtClean="0">
                <a:solidFill>
                  <a:schemeClr val="dk1"/>
                </a:solidFill>
                <a:latin typeface="Calibri"/>
                <a:ea typeface="Calibri"/>
                <a:cs typeface="Calibri"/>
                <a:sym typeface="Calibri"/>
              </a:rPr>
              <a:t>detecteurs</a:t>
            </a:r>
            <a:r>
              <a:rPr lang="fr-FR" sz="1200" b="0" i="0" u="none" strike="noStrike" cap="none" baseline="0" dirty="0" smtClean="0">
                <a:solidFill>
                  <a:schemeClr val="dk1"/>
                </a:solidFill>
                <a:latin typeface="Calibri"/>
                <a:ea typeface="Calibri"/>
                <a:cs typeface="Calibri"/>
                <a:sym typeface="Calibri"/>
              </a:rPr>
              <a:t> et l’enregistrement des </a:t>
            </a:r>
            <a:r>
              <a:rPr lang="fr-FR" sz="1200" b="0" i="0" u="none" strike="noStrike" cap="none" baseline="0" dirty="0" err="1" smtClean="0">
                <a:solidFill>
                  <a:schemeClr val="dk1"/>
                </a:solidFill>
                <a:latin typeface="Calibri"/>
                <a:ea typeface="Calibri"/>
                <a:cs typeface="Calibri"/>
                <a:sym typeface="Calibri"/>
              </a:rPr>
              <a:t>donées</a:t>
            </a:r>
            <a:r>
              <a:rPr lang="fr-FR" sz="1200" b="0" i="0" u="none" strike="noStrike" cap="none" baseline="0" dirty="0" smtClean="0">
                <a:solidFill>
                  <a:schemeClr val="dk1"/>
                </a:solidFill>
                <a:latin typeface="Calibri"/>
                <a:ea typeface="Calibri"/>
                <a:cs typeface="Calibri"/>
                <a:sym typeface="Calibri"/>
              </a:rPr>
              <a:t> envoyer vers notre base de données.</a:t>
            </a:r>
          </a:p>
          <a:p>
            <a:pPr marL="171450" marR="0" lvl="0" indent="-171450" algn="l" rtl="0">
              <a:spcBef>
                <a:spcPts val="0"/>
              </a:spcBef>
              <a:spcAft>
                <a:spcPts val="0"/>
              </a:spcAft>
              <a:buFont typeface="Arial" charset="0"/>
              <a:buChar char="•"/>
            </a:pPr>
            <a:r>
              <a:rPr lang="fr-FR" sz="1200" b="0" i="0" u="none" strike="noStrike" cap="none" baseline="0" dirty="0" smtClean="0">
                <a:solidFill>
                  <a:schemeClr val="dk1"/>
                </a:solidFill>
                <a:latin typeface="Calibri"/>
                <a:ea typeface="Calibri"/>
                <a:cs typeface="Calibri"/>
                <a:sym typeface="Calibri"/>
              </a:rPr>
              <a:t>La troisième partie c’est notre Plateforme IOT qui s’engage par la récupération et le monitoring des données en temps réel.</a:t>
            </a:r>
            <a:endParaRPr sz="1200" b="0" i="0" u="none" strike="noStrike" cap="none" dirty="0">
              <a:solidFill>
                <a:schemeClr val="dk1"/>
              </a:solidFill>
              <a:latin typeface="Calibri"/>
              <a:ea typeface="Calibri"/>
              <a:cs typeface="Calibri"/>
              <a:sym typeface="Calibri"/>
            </a:endParaRPr>
          </a:p>
        </p:txBody>
      </p:sp>
      <p:sp>
        <p:nvSpPr>
          <p:cNvPr id="150" name="Shape 15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
        <p:nvSpPr>
          <p:cNvPr id="151" name="Shape 151"/>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8870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030B4F85-B410-432A-9717-9F91CAAAA956}" type="slidenum">
              <a:rPr lang="fr-FR" smtClean="0"/>
              <a:t>18</a:t>
            </a:fld>
            <a:endParaRPr lang="fr-FR"/>
          </a:p>
        </p:txBody>
      </p:sp>
    </p:spTree>
    <p:extLst>
      <p:ext uri="{BB962C8B-B14F-4D97-AF65-F5344CB8AC3E}">
        <p14:creationId xmlns:p14="http://schemas.microsoft.com/office/powerpoint/2010/main" val="3515128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On</a:t>
            </a:r>
            <a:r>
              <a:rPr lang="fr-FR" baseline="0" dirty="0" smtClean="0"/>
              <a:t> passe a la partie de conception , pour le client peut utilisé notre solution il faut s’inscrire , par suite il doit </a:t>
            </a:r>
            <a:r>
              <a:rPr lang="fr-FR" baseline="0" dirty="0" err="1" smtClean="0"/>
              <a:t>etre</a:t>
            </a:r>
            <a:r>
              <a:rPr lang="fr-FR" baseline="0" dirty="0" smtClean="0"/>
              <a:t> s’authentifier pour  ( modifier les infos personnelles , consulter liste des cartes, ajouter carte , changer localisation d’une carte , contacter administrateur ) , d’autre par l’administrateur il faut s’authentifier pour gérer les clients ou supprimer une carte</a:t>
            </a:r>
            <a:endParaRPr lang="fr-FR" dirty="0"/>
          </a:p>
        </p:txBody>
      </p:sp>
      <p:sp>
        <p:nvSpPr>
          <p:cNvPr id="4" name="Espace réservé du numéro de diapositive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19</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5762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Cette partie est</a:t>
            </a:r>
            <a:r>
              <a:rPr lang="fr-FR" baseline="0" dirty="0" smtClean="0"/>
              <a:t> pour le raffinement du cas d’</a:t>
            </a:r>
            <a:r>
              <a:rPr lang="fr-FR" baseline="0" dirty="0" err="1" smtClean="0"/>
              <a:t>utlisation</a:t>
            </a:r>
            <a:r>
              <a:rPr lang="fr-FR" baseline="0" dirty="0" smtClean="0"/>
              <a:t> « consulter liste des </a:t>
            </a:r>
            <a:r>
              <a:rPr lang="fr-FR" baseline="0" dirty="0" err="1" smtClean="0"/>
              <a:t>devices</a:t>
            </a:r>
            <a:r>
              <a:rPr lang="fr-FR" baseline="0" dirty="0" smtClean="0"/>
              <a:t> » , le client peut consulter </a:t>
            </a:r>
            <a:r>
              <a:rPr lang="fr-FR" baseline="0" dirty="0" err="1" smtClean="0"/>
              <a:t>temperature</a:t>
            </a:r>
            <a:r>
              <a:rPr lang="fr-FR" baseline="0" dirty="0" smtClean="0"/>
              <a:t> / </a:t>
            </a:r>
            <a:r>
              <a:rPr lang="fr-FR" baseline="0" dirty="0" err="1" smtClean="0"/>
              <a:t>humidté</a:t>
            </a:r>
            <a:r>
              <a:rPr lang="fr-FR" baseline="0" dirty="0" smtClean="0"/>
              <a:t> ou bien taux de gaz .</a:t>
            </a:r>
            <a:endParaRPr lang="fr-FR" dirty="0"/>
          </a:p>
        </p:txBody>
      </p:sp>
      <p:sp>
        <p:nvSpPr>
          <p:cNvPr id="4" name="Espace réservé du numéro de diapositive 3"/>
          <p:cNvSpPr>
            <a:spLocks noGrp="1"/>
          </p:cNvSpPr>
          <p:nvPr>
            <p:ph type="sldNum" sz="quarter" idx="10"/>
          </p:nvPr>
        </p:nvSpPr>
        <p:spPr/>
        <p:txBody>
          <a:bodyPr/>
          <a:lstStyle/>
          <a:p>
            <a:fld id="{030B4F85-B410-432A-9717-9F91CAAAA956}" type="slidenum">
              <a:rPr lang="fr-FR" smtClean="0"/>
              <a:t>20</a:t>
            </a:fld>
            <a:endParaRPr lang="fr-FR"/>
          </a:p>
        </p:txBody>
      </p:sp>
    </p:spTree>
    <p:extLst>
      <p:ext uri="{BB962C8B-B14F-4D97-AF65-F5344CB8AC3E}">
        <p14:creationId xmlns:p14="http://schemas.microsoft.com/office/powerpoint/2010/main" val="1826033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030B4F85-B410-432A-9717-9F91CAAAA956}" type="slidenum">
              <a:rPr lang="fr-FR" smtClean="0"/>
              <a:t>3</a:t>
            </a:fld>
            <a:endParaRPr lang="fr-FR"/>
          </a:p>
        </p:txBody>
      </p:sp>
    </p:spTree>
    <p:extLst>
      <p:ext uri="{BB962C8B-B14F-4D97-AF65-F5344CB8AC3E}">
        <p14:creationId xmlns:p14="http://schemas.microsoft.com/office/powerpoint/2010/main" val="3894719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Le scénario ce fait</a:t>
            </a:r>
            <a:r>
              <a:rPr lang="fr-FR" baseline="0" dirty="0" smtClean="0"/>
              <a:t> comme suit : le client va saisie les informations ( </a:t>
            </a:r>
            <a:r>
              <a:rPr lang="fr-FR" baseline="0" dirty="0" err="1" smtClean="0"/>
              <a:t>username</a:t>
            </a:r>
            <a:r>
              <a:rPr lang="fr-FR" baseline="0" dirty="0" smtClean="0"/>
              <a:t> et </a:t>
            </a:r>
            <a:r>
              <a:rPr lang="fr-FR" baseline="0" dirty="0" err="1" smtClean="0"/>
              <a:t>password</a:t>
            </a:r>
            <a:r>
              <a:rPr lang="fr-FR" baseline="0" dirty="0" smtClean="0"/>
              <a:t> ) pour s’authentifier , le </a:t>
            </a:r>
            <a:r>
              <a:rPr lang="fr-FR" baseline="0" dirty="0" err="1" smtClean="0"/>
              <a:t>controlleur</a:t>
            </a:r>
            <a:r>
              <a:rPr lang="fr-FR" baseline="0" dirty="0" smtClean="0"/>
              <a:t> va </a:t>
            </a:r>
            <a:r>
              <a:rPr lang="fr-FR" baseline="0" dirty="0" err="1" smtClean="0"/>
              <a:t>verifier</a:t>
            </a:r>
            <a:r>
              <a:rPr lang="fr-FR" baseline="0" dirty="0" smtClean="0"/>
              <a:t> si tous les champs sont saisie il va envoyer une </a:t>
            </a:r>
            <a:r>
              <a:rPr lang="fr-FR" baseline="0" dirty="0" err="1" smtClean="0"/>
              <a:t>requete</a:t>
            </a:r>
            <a:r>
              <a:rPr lang="fr-FR" baseline="0" dirty="0" smtClean="0"/>
              <a:t> de </a:t>
            </a:r>
            <a:r>
              <a:rPr lang="fr-FR" baseline="0" dirty="0" err="1" smtClean="0"/>
              <a:t>séléction</a:t>
            </a:r>
            <a:r>
              <a:rPr lang="fr-FR" baseline="0" dirty="0" smtClean="0"/>
              <a:t> a la base de données d’où la BD recherche si les informations existe ou </a:t>
            </a:r>
            <a:r>
              <a:rPr lang="fr-FR" baseline="0" dirty="0" err="1" smtClean="0"/>
              <a:t>nn</a:t>
            </a:r>
            <a:r>
              <a:rPr lang="fr-FR" baseline="0" dirty="0" smtClean="0"/>
              <a:t> </a:t>
            </a:r>
            <a:br>
              <a:rPr lang="fr-FR" baseline="0" dirty="0" smtClean="0"/>
            </a:br>
            <a:r>
              <a:rPr lang="fr-FR" baseline="0" dirty="0" smtClean="0"/>
              <a:t>s’ils existent , la base de données il va envoyer une réponse a la </a:t>
            </a:r>
            <a:r>
              <a:rPr lang="fr-FR" baseline="0" dirty="0" err="1" smtClean="0"/>
              <a:t>controlleur</a:t>
            </a:r>
            <a:r>
              <a:rPr lang="fr-FR" baseline="0" dirty="0" smtClean="0"/>
              <a:t> </a:t>
            </a:r>
            <a:br>
              <a:rPr lang="fr-FR" baseline="0" dirty="0" smtClean="0"/>
            </a:br>
            <a:r>
              <a:rPr lang="fr-FR" baseline="0" dirty="0" smtClean="0"/>
              <a:t>sinon si </a:t>
            </a:r>
            <a:r>
              <a:rPr lang="fr-FR" baseline="0" dirty="0" err="1" smtClean="0"/>
              <a:t>username</a:t>
            </a:r>
            <a:r>
              <a:rPr lang="fr-FR" baseline="0" dirty="0" smtClean="0"/>
              <a:t> ou bien </a:t>
            </a:r>
            <a:r>
              <a:rPr lang="fr-FR" baseline="0" dirty="0" err="1" smtClean="0"/>
              <a:t>password</a:t>
            </a:r>
            <a:r>
              <a:rPr lang="fr-FR" baseline="0" dirty="0" smtClean="0"/>
              <a:t> incorrecte le </a:t>
            </a:r>
            <a:r>
              <a:rPr lang="fr-FR" baseline="0" dirty="0" err="1" smtClean="0"/>
              <a:t>controlleur</a:t>
            </a:r>
            <a:r>
              <a:rPr lang="fr-FR" baseline="0" dirty="0" smtClean="0"/>
              <a:t> va afficher un message d’erreur ( </a:t>
            </a:r>
            <a:r>
              <a:rPr lang="fr-FR" baseline="0" dirty="0" err="1" smtClean="0"/>
              <a:t>username</a:t>
            </a:r>
            <a:r>
              <a:rPr lang="fr-FR" baseline="0" dirty="0" smtClean="0"/>
              <a:t> ou </a:t>
            </a:r>
            <a:r>
              <a:rPr lang="fr-FR" baseline="0" dirty="0" err="1" smtClean="0"/>
              <a:t>password</a:t>
            </a:r>
            <a:r>
              <a:rPr lang="fr-FR" baseline="0" dirty="0" smtClean="0"/>
              <a:t> incorrectes ) </a:t>
            </a:r>
            <a:endParaRPr lang="fr-FR" dirty="0"/>
          </a:p>
        </p:txBody>
      </p:sp>
      <p:sp>
        <p:nvSpPr>
          <p:cNvPr id="4" name="Espace réservé du numéro de diapositive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21</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7606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030B4F85-B410-432A-9717-9F91CAAAA956}" type="slidenum">
              <a:rPr lang="fr-FR" smtClean="0"/>
              <a:t>22</a:t>
            </a:fld>
            <a:endParaRPr lang="fr-FR"/>
          </a:p>
        </p:txBody>
      </p:sp>
    </p:spTree>
    <p:extLst>
      <p:ext uri="{BB962C8B-B14F-4D97-AF65-F5344CB8AC3E}">
        <p14:creationId xmlns:p14="http://schemas.microsoft.com/office/powerpoint/2010/main" val="2060261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Shape 23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dirty="0" smtClean="0">
                <a:solidFill>
                  <a:schemeClr val="dk1"/>
                </a:solidFill>
                <a:latin typeface="Calibri"/>
                <a:ea typeface="Calibri"/>
                <a:cs typeface="Calibri"/>
                <a:sym typeface="Calibri"/>
              </a:rPr>
              <a:t>L’architecture de système est composé de trois partie :</a:t>
            </a:r>
          </a:p>
          <a:p>
            <a:pPr marL="0" marR="0" lvl="0" indent="0" algn="l" rtl="0">
              <a:spcBef>
                <a:spcPts val="0"/>
              </a:spcBef>
              <a:spcAft>
                <a:spcPts val="0"/>
              </a:spcAft>
              <a:buNone/>
            </a:pPr>
            <a:r>
              <a:rPr lang="fr-FR" sz="1200" b="0" i="0" u="none" strike="noStrike" cap="none" dirty="0" smtClean="0">
                <a:solidFill>
                  <a:schemeClr val="dk1"/>
                </a:solidFill>
                <a:latin typeface="Calibri"/>
                <a:ea typeface="Calibri"/>
                <a:cs typeface="Calibri"/>
                <a:sym typeface="Calibri"/>
              </a:rPr>
              <a:t>La premier partie</a:t>
            </a:r>
            <a:r>
              <a:rPr lang="fr-FR" sz="1200" b="0" i="0" u="none" strike="noStrike" cap="none" baseline="0" dirty="0" smtClean="0">
                <a:solidFill>
                  <a:schemeClr val="dk1"/>
                </a:solidFill>
                <a:latin typeface="Calibri"/>
                <a:ea typeface="Calibri"/>
                <a:cs typeface="Calibri"/>
                <a:sym typeface="Calibri"/>
              </a:rPr>
              <a:t> c’est la partie hardware qui est composer par le microcontrôleur ESP8266 qui embarque notre software.</a:t>
            </a:r>
          </a:p>
          <a:p>
            <a:pPr marL="0" marR="0" lvl="0" indent="0" algn="l" rtl="0">
              <a:spcBef>
                <a:spcPts val="0"/>
              </a:spcBef>
              <a:spcAft>
                <a:spcPts val="0"/>
              </a:spcAft>
              <a:buNone/>
            </a:pPr>
            <a:r>
              <a:rPr lang="fr-FR" sz="1200" b="0" i="0" u="none" strike="noStrike" cap="none" baseline="0" dirty="0" smtClean="0">
                <a:solidFill>
                  <a:schemeClr val="dk1"/>
                </a:solidFill>
                <a:latin typeface="Calibri"/>
                <a:ea typeface="Calibri"/>
                <a:cs typeface="Calibri"/>
                <a:sym typeface="Calibri"/>
              </a:rPr>
              <a:t>La deuxième partie c’est la partie du </a:t>
            </a:r>
            <a:r>
              <a:rPr lang="fr-FR" sz="1200" b="0" i="0" u="none" strike="noStrike" cap="none" baseline="0" dirty="0" err="1" smtClean="0">
                <a:solidFill>
                  <a:schemeClr val="dk1"/>
                </a:solidFill>
                <a:latin typeface="Calibri"/>
                <a:ea typeface="Calibri"/>
                <a:cs typeface="Calibri"/>
                <a:sym typeface="Calibri"/>
              </a:rPr>
              <a:t>firmeware</a:t>
            </a:r>
            <a:r>
              <a:rPr lang="fr-FR" sz="1200" b="0" i="0" u="none" strike="noStrike" cap="none" baseline="0" dirty="0" smtClean="0">
                <a:solidFill>
                  <a:schemeClr val="dk1"/>
                </a:solidFill>
                <a:latin typeface="Calibri"/>
                <a:ea typeface="Calibri"/>
                <a:cs typeface="Calibri"/>
                <a:sym typeface="Calibri"/>
              </a:rPr>
              <a:t> </a:t>
            </a:r>
            <a:r>
              <a:rPr lang="fr-FR" sz="1200" b="0" i="0" u="none" strike="noStrike" cap="none" baseline="0" dirty="0" err="1" smtClean="0">
                <a:solidFill>
                  <a:schemeClr val="dk1"/>
                </a:solidFill>
                <a:latin typeface="Calibri"/>
                <a:ea typeface="Calibri"/>
                <a:cs typeface="Calibri"/>
                <a:sym typeface="Calibri"/>
              </a:rPr>
              <a:t>node</a:t>
            </a:r>
            <a:r>
              <a:rPr lang="fr-FR" sz="1200" b="0" i="0" u="none" strike="noStrike" cap="none" baseline="0" dirty="0" smtClean="0">
                <a:solidFill>
                  <a:schemeClr val="dk1"/>
                </a:solidFill>
                <a:latin typeface="Calibri"/>
                <a:ea typeface="Calibri"/>
                <a:cs typeface="Calibri"/>
                <a:sym typeface="Calibri"/>
              </a:rPr>
              <a:t> MCU ca rassemble a un système d’exploitation dans le </a:t>
            </a:r>
            <a:r>
              <a:rPr lang="fr-FR" sz="1200" b="0" i="0" u="none" strike="noStrike" cap="none" baseline="0" dirty="0" err="1" smtClean="0">
                <a:solidFill>
                  <a:schemeClr val="dk1"/>
                </a:solidFill>
                <a:latin typeface="Calibri"/>
                <a:ea typeface="Calibri"/>
                <a:cs typeface="Calibri"/>
                <a:sym typeface="Calibri"/>
              </a:rPr>
              <a:t>context</a:t>
            </a:r>
            <a:r>
              <a:rPr lang="fr-FR" sz="1200" b="0" i="0" u="none" strike="noStrike" cap="none" baseline="0" dirty="0" smtClean="0">
                <a:solidFill>
                  <a:schemeClr val="dk1"/>
                </a:solidFill>
                <a:latin typeface="Calibri"/>
                <a:ea typeface="Calibri"/>
                <a:cs typeface="Calibri"/>
                <a:sym typeface="Calibri"/>
              </a:rPr>
              <a:t> des ordinateurs ou les carte de traitement puissante. Ce </a:t>
            </a:r>
            <a:r>
              <a:rPr lang="fr-FR" sz="1200" b="0" i="0" u="none" strike="noStrike" cap="none" baseline="0" dirty="0" err="1" smtClean="0">
                <a:solidFill>
                  <a:schemeClr val="dk1"/>
                </a:solidFill>
                <a:latin typeface="Calibri"/>
                <a:ea typeface="Calibri"/>
                <a:cs typeface="Calibri"/>
                <a:sym typeface="Calibri"/>
              </a:rPr>
              <a:t>firmeware</a:t>
            </a:r>
            <a:r>
              <a:rPr lang="fr-FR" sz="1200" b="0" i="0" u="none" strike="noStrike" cap="none" baseline="0" dirty="0" smtClean="0">
                <a:solidFill>
                  <a:schemeClr val="dk1"/>
                </a:solidFill>
                <a:latin typeface="Calibri"/>
                <a:ea typeface="Calibri"/>
                <a:cs typeface="Calibri"/>
                <a:sym typeface="Calibri"/>
              </a:rPr>
              <a:t> permet l’abstraction de la partie hardware de microcontrôleur. Enfaite il fournie une suite des fonctions simple a utilisé basé sur </a:t>
            </a:r>
            <a:r>
              <a:rPr lang="fr-FR" sz="1200" b="0" i="0" u="none" strike="noStrike" cap="none" baseline="0" dirty="0" err="1" smtClean="0">
                <a:solidFill>
                  <a:schemeClr val="dk1"/>
                </a:solidFill>
                <a:latin typeface="Calibri"/>
                <a:ea typeface="Calibri"/>
                <a:cs typeface="Calibri"/>
                <a:sym typeface="Calibri"/>
              </a:rPr>
              <a:t>language</a:t>
            </a:r>
            <a:r>
              <a:rPr lang="fr-FR" sz="1200" b="0" i="0" u="none" strike="noStrike" cap="none" baseline="0" dirty="0" smtClean="0">
                <a:solidFill>
                  <a:schemeClr val="dk1"/>
                </a:solidFill>
                <a:latin typeface="Calibri"/>
                <a:ea typeface="Calibri"/>
                <a:cs typeface="Calibri"/>
                <a:sym typeface="Calibri"/>
              </a:rPr>
              <a:t> LUA au lieu de casser la tête avec la programmation en c. </a:t>
            </a:r>
            <a:endParaRPr lang="fr-FR"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spcAft>
                <a:spcPts val="0"/>
              </a:spcAft>
              <a:buNone/>
            </a:pPr>
            <a:r>
              <a:rPr lang="fr-FR" sz="1200" b="0" i="0" u="none" strike="noStrike" cap="none" baseline="0" dirty="0" smtClean="0">
                <a:solidFill>
                  <a:schemeClr val="dk1"/>
                </a:solidFill>
                <a:latin typeface="Calibri"/>
                <a:ea typeface="Calibri"/>
                <a:cs typeface="Calibri"/>
                <a:sym typeface="Calibri"/>
              </a:rPr>
              <a:t>la </a:t>
            </a:r>
            <a:r>
              <a:rPr lang="fr-FR" sz="1200" b="0" i="0" u="none" strike="noStrike" cap="none" baseline="0" dirty="0" smtClean="0">
                <a:solidFill>
                  <a:schemeClr val="dk1"/>
                </a:solidFill>
                <a:latin typeface="Calibri"/>
                <a:ea typeface="Calibri"/>
                <a:cs typeface="Calibri"/>
                <a:sym typeface="Calibri"/>
              </a:rPr>
              <a:t>3éme partie c’est notre plateforme </a:t>
            </a:r>
            <a:r>
              <a:rPr lang="fr-FR" sz="1200" b="0" i="0" u="none" strike="noStrike" cap="none" baseline="0" dirty="0" err="1" smtClean="0">
                <a:solidFill>
                  <a:schemeClr val="dk1"/>
                </a:solidFill>
                <a:latin typeface="Calibri"/>
                <a:ea typeface="Calibri"/>
                <a:cs typeface="Calibri"/>
                <a:sym typeface="Calibri"/>
              </a:rPr>
              <a:t>IoT</a:t>
            </a:r>
            <a:endParaRPr sz="1200" b="0" i="0" u="none" strike="noStrike" cap="none" dirty="0">
              <a:solidFill>
                <a:schemeClr val="dk1"/>
              </a:solidFill>
              <a:latin typeface="Calibri"/>
              <a:ea typeface="Calibri"/>
              <a:cs typeface="Calibri"/>
              <a:sym typeface="Calibri"/>
            </a:endParaRPr>
          </a:p>
        </p:txBody>
      </p:sp>
      <p:sp>
        <p:nvSpPr>
          <p:cNvPr id="236" name="Shape 23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
        <p:nvSpPr>
          <p:cNvPr id="237" name="Shape 237"/>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8687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Shape 19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dirty="0" smtClean="0">
                <a:solidFill>
                  <a:schemeClr val="dk1"/>
                </a:solidFill>
                <a:latin typeface="Calibri"/>
                <a:ea typeface="Calibri"/>
                <a:cs typeface="Calibri"/>
                <a:sym typeface="Calibri"/>
              </a:rPr>
              <a:t>Au</a:t>
            </a:r>
            <a:r>
              <a:rPr lang="fr-FR" sz="1200" b="0" i="0" u="none" strike="noStrike" cap="none" baseline="0" dirty="0" smtClean="0">
                <a:solidFill>
                  <a:schemeClr val="dk1"/>
                </a:solidFill>
                <a:latin typeface="Calibri"/>
                <a:ea typeface="Calibri"/>
                <a:cs typeface="Calibri"/>
                <a:sym typeface="Calibri"/>
              </a:rPr>
              <a:t> niveau de choix des composant nous avons se baser sur les contraint suivant;</a:t>
            </a:r>
            <a:endParaRPr sz="1200" b="0" i="0" u="none" strike="noStrike" cap="none" dirty="0">
              <a:solidFill>
                <a:schemeClr val="dk1"/>
              </a:solidFill>
              <a:latin typeface="Calibri"/>
              <a:ea typeface="Calibri"/>
              <a:cs typeface="Calibri"/>
              <a:sym typeface="Calibri"/>
            </a:endParaRPr>
          </a:p>
        </p:txBody>
      </p:sp>
      <p:sp>
        <p:nvSpPr>
          <p:cNvPr id="196" name="Shape 19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
        <p:nvSpPr>
          <p:cNvPr id="197" name="Shape 197"/>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956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Shape 207"/>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dirty="0" smtClean="0">
                <a:solidFill>
                  <a:schemeClr val="dk1"/>
                </a:solidFill>
                <a:latin typeface="Calibri"/>
                <a:ea typeface="Calibri"/>
                <a:cs typeface="Calibri"/>
                <a:sym typeface="Calibri"/>
              </a:rPr>
              <a:t>Enfaite Au</a:t>
            </a:r>
            <a:r>
              <a:rPr lang="fr-FR" sz="1200" b="0" i="0" u="none" strike="noStrike" cap="none" baseline="0" dirty="0" smtClean="0">
                <a:solidFill>
                  <a:schemeClr val="dk1"/>
                </a:solidFill>
                <a:latin typeface="Calibri"/>
                <a:ea typeface="Calibri"/>
                <a:cs typeface="Calibri"/>
                <a:sym typeface="Calibri"/>
              </a:rPr>
              <a:t> niveau de choix de la  technologie de communication on a basé sur les avantages de chaque technologie</a:t>
            </a:r>
            <a:endParaRPr sz="1200" b="0" i="0" u="none" strike="noStrike" cap="none" dirty="0">
              <a:solidFill>
                <a:schemeClr val="dk1"/>
              </a:solidFill>
              <a:latin typeface="Calibri"/>
              <a:ea typeface="Calibri"/>
              <a:cs typeface="Calibri"/>
              <a:sym typeface="Calibri"/>
            </a:endParaRPr>
          </a:p>
        </p:txBody>
      </p:sp>
      <p:sp>
        <p:nvSpPr>
          <p:cNvPr id="208" name="Shape 20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
        <p:nvSpPr>
          <p:cNvPr id="209" name="Shape 209"/>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2807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Shape 223"/>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dirty="0" smtClean="0">
                <a:solidFill>
                  <a:schemeClr val="dk1"/>
                </a:solidFill>
                <a:latin typeface="Calibri"/>
                <a:ea typeface="Calibri"/>
                <a:cs typeface="Calibri"/>
                <a:sym typeface="Calibri"/>
              </a:rPr>
              <a:t>La carte </a:t>
            </a:r>
            <a:r>
              <a:rPr lang="fr-FR" sz="1200" b="0" i="0" u="none" strike="noStrike" cap="none" dirty="0" err="1" smtClean="0">
                <a:solidFill>
                  <a:schemeClr val="dk1"/>
                </a:solidFill>
                <a:latin typeface="Calibri"/>
                <a:ea typeface="Calibri"/>
                <a:cs typeface="Calibri"/>
                <a:sym typeface="Calibri"/>
              </a:rPr>
              <a:t>nodeMCU</a:t>
            </a:r>
            <a:r>
              <a:rPr lang="fr-FR" sz="1200" b="0" i="0" u="none" strike="noStrike" cap="none" baseline="0" dirty="0" smtClean="0">
                <a:solidFill>
                  <a:schemeClr val="dk1"/>
                </a:solidFill>
                <a:latin typeface="Calibri"/>
                <a:ea typeface="Calibri"/>
                <a:cs typeface="Calibri"/>
                <a:sym typeface="Calibri"/>
              </a:rPr>
              <a:t> embarque un microcontrôleur ESP826612-E programmer via une liaison série a l’aide d’un bridge USB TO UART (CH3034) car nos PC ne supportent pas directement les liaison série. Elle embarque aussi un régulateur de </a:t>
            </a:r>
            <a:r>
              <a:rPr lang="fr-FR" sz="1200" b="0" i="0" u="none" strike="noStrike" cap="none" baseline="0" dirty="0" err="1" smtClean="0">
                <a:solidFill>
                  <a:schemeClr val="dk1"/>
                </a:solidFill>
                <a:latin typeface="Calibri"/>
                <a:ea typeface="Calibri"/>
                <a:cs typeface="Calibri"/>
                <a:sym typeface="Calibri"/>
              </a:rPr>
              <a:t>tesion</a:t>
            </a:r>
            <a:r>
              <a:rPr lang="fr-FR" sz="1200" b="0" i="0" u="none" strike="noStrike" cap="none" baseline="0" dirty="0" smtClean="0">
                <a:solidFill>
                  <a:schemeClr val="dk1"/>
                </a:solidFill>
                <a:latin typeface="Calibri"/>
                <a:ea typeface="Calibri"/>
                <a:cs typeface="Calibri"/>
                <a:sym typeface="Calibri"/>
              </a:rPr>
              <a:t> 3.3V parce que l’USB de pc fourni 5V qui peux endommager notre microcontrôleur qui fonctionne seulement avec 3.3V.</a:t>
            </a:r>
          </a:p>
          <a:p>
            <a:pPr marL="0" marR="0" lvl="0" indent="0" algn="l" rtl="0">
              <a:spcBef>
                <a:spcPts val="0"/>
              </a:spcBef>
              <a:spcAft>
                <a:spcPts val="0"/>
              </a:spcAft>
              <a:buNone/>
            </a:pPr>
            <a:r>
              <a:rPr lang="fr-FR" sz="1200" b="0" i="0" u="none" strike="noStrike" cap="none" baseline="0" dirty="0" smtClean="0">
                <a:solidFill>
                  <a:schemeClr val="dk1"/>
                </a:solidFill>
                <a:latin typeface="Calibri"/>
                <a:ea typeface="Calibri"/>
                <a:cs typeface="Calibri"/>
                <a:sym typeface="Calibri"/>
              </a:rPr>
              <a:t>l’avantage de ESP8266 12 E c’est qu’il embarque une chip wifi avec un </a:t>
            </a:r>
            <a:r>
              <a:rPr lang="fr-FR" sz="1200" b="0" i="0" u="none" strike="noStrike" cap="none" baseline="0" dirty="0" err="1" smtClean="0">
                <a:solidFill>
                  <a:schemeClr val="dk1"/>
                </a:solidFill>
                <a:latin typeface="Calibri"/>
                <a:ea typeface="Calibri"/>
                <a:cs typeface="Calibri"/>
                <a:sym typeface="Calibri"/>
              </a:rPr>
              <a:t>stack</a:t>
            </a:r>
            <a:r>
              <a:rPr lang="fr-FR" sz="1200" b="0" i="0" u="none" strike="noStrike" cap="none" baseline="0" dirty="0" smtClean="0">
                <a:solidFill>
                  <a:schemeClr val="dk1"/>
                </a:solidFill>
                <a:latin typeface="Calibri"/>
                <a:ea typeface="Calibri"/>
                <a:cs typeface="Calibri"/>
                <a:sym typeface="Calibri"/>
              </a:rPr>
              <a:t> </a:t>
            </a:r>
            <a:r>
              <a:rPr lang="fr-FR" sz="1200" b="0" i="0" u="none" strike="noStrike" cap="none" baseline="0" dirty="0" err="1" smtClean="0">
                <a:solidFill>
                  <a:schemeClr val="dk1"/>
                </a:solidFill>
                <a:latin typeface="Calibri"/>
                <a:ea typeface="Calibri"/>
                <a:cs typeface="Calibri"/>
                <a:sym typeface="Calibri"/>
              </a:rPr>
              <a:t>tcp</a:t>
            </a:r>
            <a:r>
              <a:rPr lang="fr-FR" sz="1200" b="0" i="0" u="none" strike="noStrike" cap="none" baseline="0" dirty="0" smtClean="0">
                <a:solidFill>
                  <a:schemeClr val="dk1"/>
                </a:solidFill>
                <a:latin typeface="Calibri"/>
                <a:ea typeface="Calibri"/>
                <a:cs typeface="Calibri"/>
                <a:sym typeface="Calibri"/>
              </a:rPr>
              <a:t> qui permet de </a:t>
            </a:r>
            <a:r>
              <a:rPr lang="fr-FR" sz="1200" b="0" i="0" u="none" strike="noStrike" cap="none" baseline="0" dirty="0" err="1" smtClean="0">
                <a:solidFill>
                  <a:schemeClr val="dk1"/>
                </a:solidFill>
                <a:latin typeface="Calibri"/>
                <a:ea typeface="Calibri"/>
                <a:cs typeface="Calibri"/>
                <a:sym typeface="Calibri"/>
              </a:rPr>
              <a:t>reduire</a:t>
            </a:r>
            <a:r>
              <a:rPr lang="fr-FR" sz="1200" b="0" i="0" u="none" strike="noStrike" cap="none" baseline="0" dirty="0" smtClean="0">
                <a:solidFill>
                  <a:schemeClr val="dk1"/>
                </a:solidFill>
                <a:latin typeface="Calibri"/>
                <a:ea typeface="Calibri"/>
                <a:cs typeface="Calibri"/>
                <a:sym typeface="Calibri"/>
              </a:rPr>
              <a:t> l’encombrement de notre système. Donc au lieu d’utiliser un microcontrôleur et un module wifi séparé on peut utiliser directement ESP8266.</a:t>
            </a:r>
            <a:endParaRPr sz="1200" b="0" i="0" u="none" strike="noStrike" cap="none" dirty="0">
              <a:solidFill>
                <a:schemeClr val="dk1"/>
              </a:solidFill>
              <a:latin typeface="Calibri"/>
              <a:ea typeface="Calibri"/>
              <a:cs typeface="Calibri"/>
              <a:sym typeface="Calibri"/>
            </a:endParaRPr>
          </a:p>
        </p:txBody>
      </p:sp>
      <p:sp>
        <p:nvSpPr>
          <p:cNvPr id="224" name="Shape 224"/>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
        <p:nvSpPr>
          <p:cNvPr id="225" name="Shape 225"/>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8667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Shape 23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dirty="0" smtClean="0">
                <a:solidFill>
                  <a:schemeClr val="dk1"/>
                </a:solidFill>
                <a:latin typeface="Calibri"/>
                <a:ea typeface="Calibri"/>
                <a:cs typeface="Calibri"/>
                <a:sym typeface="Calibri"/>
              </a:rPr>
              <a:t>Comme vous voyez c’est l’architecture hardware</a:t>
            </a:r>
            <a:r>
              <a:rPr lang="fr-FR" sz="1200" b="0" i="0" u="none" strike="noStrike" cap="none" baseline="0" dirty="0" smtClean="0">
                <a:solidFill>
                  <a:schemeClr val="dk1"/>
                </a:solidFill>
                <a:latin typeface="Calibri"/>
                <a:ea typeface="Calibri"/>
                <a:cs typeface="Calibri"/>
                <a:sym typeface="Calibri"/>
              </a:rPr>
              <a:t> du notre </a:t>
            </a:r>
            <a:r>
              <a:rPr lang="fr-FR" sz="1200" b="0" i="0" u="none" strike="noStrike" cap="none" baseline="0" dirty="0" err="1" smtClean="0">
                <a:solidFill>
                  <a:schemeClr val="dk1"/>
                </a:solidFill>
                <a:latin typeface="Calibri"/>
                <a:ea typeface="Calibri"/>
                <a:cs typeface="Calibri"/>
                <a:sym typeface="Calibri"/>
              </a:rPr>
              <a:t>systéme</a:t>
            </a:r>
            <a:r>
              <a:rPr lang="fr-FR" sz="1200" b="0" i="0" u="none" strike="noStrike" cap="none" baseline="0" dirty="0" smtClean="0">
                <a:solidFill>
                  <a:schemeClr val="dk1"/>
                </a:solidFill>
                <a:latin typeface="Calibri"/>
                <a:ea typeface="Calibri"/>
                <a:cs typeface="Calibri"/>
                <a:sym typeface="Calibri"/>
              </a:rPr>
              <a:t> il est composé de deux capteurs GAZ </a:t>
            </a:r>
            <a:r>
              <a:rPr lang="fr-FR" sz="1200" b="0" i="0" u="none" strike="noStrike" cap="none" baseline="0" dirty="0" err="1" smtClean="0">
                <a:solidFill>
                  <a:schemeClr val="dk1"/>
                </a:solidFill>
                <a:latin typeface="Calibri"/>
                <a:ea typeface="Calibri"/>
                <a:cs typeface="Calibri"/>
                <a:sym typeface="Calibri"/>
              </a:rPr>
              <a:t>sensor</a:t>
            </a:r>
            <a:r>
              <a:rPr lang="fr-FR" sz="1200" b="0" i="0" u="none" strike="noStrike" cap="none" baseline="0" dirty="0" smtClean="0">
                <a:solidFill>
                  <a:schemeClr val="dk1"/>
                </a:solidFill>
                <a:latin typeface="Calibri"/>
                <a:ea typeface="Calibri"/>
                <a:cs typeface="Calibri"/>
                <a:sym typeface="Calibri"/>
              </a:rPr>
              <a:t> et DHT11 c’est le capteur responsable de </a:t>
            </a:r>
            <a:r>
              <a:rPr lang="fr-FR" sz="1200" b="0" i="0" u="none" strike="noStrike" cap="none" baseline="0" dirty="0" err="1" smtClean="0">
                <a:solidFill>
                  <a:schemeClr val="dk1"/>
                </a:solidFill>
                <a:latin typeface="Calibri"/>
                <a:ea typeface="Calibri"/>
                <a:cs typeface="Calibri"/>
                <a:sym typeface="Calibri"/>
              </a:rPr>
              <a:t>mésuré</a:t>
            </a:r>
            <a:r>
              <a:rPr lang="fr-FR" sz="1200" b="0" i="0" u="none" strike="noStrike" cap="none" baseline="0" dirty="0" smtClean="0">
                <a:solidFill>
                  <a:schemeClr val="dk1"/>
                </a:solidFill>
                <a:latin typeface="Calibri"/>
                <a:ea typeface="Calibri"/>
                <a:cs typeface="Calibri"/>
                <a:sym typeface="Calibri"/>
              </a:rPr>
              <a:t> la température et l’humidité , une carte </a:t>
            </a:r>
            <a:r>
              <a:rPr lang="fr-FR" sz="1200" b="0" i="0" u="none" strike="noStrike" cap="none" baseline="0" dirty="0" err="1" smtClean="0">
                <a:solidFill>
                  <a:schemeClr val="dk1"/>
                </a:solidFill>
                <a:latin typeface="Calibri"/>
                <a:ea typeface="Calibri"/>
                <a:cs typeface="Calibri"/>
                <a:sym typeface="Calibri"/>
              </a:rPr>
              <a:t>NodeMCU</a:t>
            </a:r>
            <a:r>
              <a:rPr lang="fr-FR" sz="1200" b="0" i="0" u="none" strike="noStrike" cap="none" baseline="0" dirty="0" smtClean="0">
                <a:solidFill>
                  <a:schemeClr val="dk1"/>
                </a:solidFill>
                <a:latin typeface="Calibri"/>
                <a:ea typeface="Calibri"/>
                <a:cs typeface="Calibri"/>
                <a:sym typeface="Calibri"/>
              </a:rPr>
              <a:t> </a:t>
            </a:r>
            <a:r>
              <a:rPr lang="fr-FR" sz="1200" b="0" i="0" u="none" strike="noStrike" cap="none" baseline="0" dirty="0" err="1" smtClean="0">
                <a:solidFill>
                  <a:schemeClr val="dk1"/>
                </a:solidFill>
                <a:latin typeface="Calibri"/>
                <a:ea typeface="Calibri"/>
                <a:cs typeface="Calibri"/>
                <a:sym typeface="Calibri"/>
              </a:rPr>
              <a:t>equipé</a:t>
            </a:r>
            <a:r>
              <a:rPr lang="fr-FR" sz="1200" b="0" i="0" u="none" strike="noStrike" cap="none" baseline="0" dirty="0" smtClean="0">
                <a:solidFill>
                  <a:schemeClr val="dk1"/>
                </a:solidFill>
                <a:latin typeface="Calibri"/>
                <a:ea typeface="Calibri"/>
                <a:cs typeface="Calibri"/>
                <a:sym typeface="Calibri"/>
              </a:rPr>
              <a:t> par un module wifi intégré ESP8266 et une pile de 4,7V de tension pour </a:t>
            </a:r>
            <a:r>
              <a:rPr lang="fr-FR" sz="1200" b="0" i="0" u="none" strike="noStrike" cap="none" baseline="0" dirty="0" err="1" smtClean="0">
                <a:solidFill>
                  <a:schemeClr val="dk1"/>
                </a:solidFill>
                <a:latin typeface="Calibri"/>
                <a:ea typeface="Calibri"/>
                <a:cs typeface="Calibri"/>
                <a:sym typeface="Calibri"/>
              </a:rPr>
              <a:t>allimenté</a:t>
            </a:r>
            <a:r>
              <a:rPr lang="fr-FR" sz="1200" b="0" i="0" u="none" strike="noStrike" cap="none" baseline="0" dirty="0" smtClean="0">
                <a:solidFill>
                  <a:schemeClr val="dk1"/>
                </a:solidFill>
                <a:latin typeface="Calibri"/>
                <a:ea typeface="Calibri"/>
                <a:cs typeface="Calibri"/>
                <a:sym typeface="Calibri"/>
              </a:rPr>
              <a:t> notre </a:t>
            </a:r>
            <a:r>
              <a:rPr lang="fr-FR" sz="1200" b="0" i="0" u="none" strike="noStrike" cap="none" baseline="0" dirty="0" err="1" smtClean="0">
                <a:solidFill>
                  <a:schemeClr val="dk1"/>
                </a:solidFill>
                <a:latin typeface="Calibri"/>
                <a:ea typeface="Calibri"/>
                <a:cs typeface="Calibri"/>
                <a:sym typeface="Calibri"/>
              </a:rPr>
              <a:t>systéme</a:t>
            </a:r>
            <a:r>
              <a:rPr lang="fr-FR" sz="1200" b="0" i="0" u="none" strike="noStrike" cap="none" baseline="0" dirty="0" smtClean="0">
                <a:solidFill>
                  <a:schemeClr val="dk1"/>
                </a:solidFill>
                <a:latin typeface="Calibri"/>
                <a:ea typeface="Calibri"/>
                <a:cs typeface="Calibri"/>
                <a:sym typeface="Calibri"/>
              </a:rPr>
              <a:t> en cas ou de coupure de tension </a:t>
            </a:r>
            <a:endParaRPr sz="1200" b="0" i="0" u="none" strike="noStrike" cap="none" dirty="0">
              <a:solidFill>
                <a:schemeClr val="dk1"/>
              </a:solidFill>
              <a:latin typeface="Calibri"/>
              <a:ea typeface="Calibri"/>
              <a:cs typeface="Calibri"/>
              <a:sym typeface="Calibri"/>
            </a:endParaRPr>
          </a:p>
        </p:txBody>
      </p:sp>
      <p:sp>
        <p:nvSpPr>
          <p:cNvPr id="236" name="Shape 23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
        <p:nvSpPr>
          <p:cNvPr id="237" name="Shape 237"/>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8732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Shape 23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dirty="0" smtClean="0">
                <a:solidFill>
                  <a:schemeClr val="dk1"/>
                </a:solidFill>
                <a:latin typeface="Calibri"/>
                <a:ea typeface="Calibri"/>
                <a:cs typeface="Calibri"/>
                <a:sym typeface="Calibri"/>
              </a:rPr>
              <a:t>Comme vous voyez</a:t>
            </a:r>
            <a:r>
              <a:rPr lang="fr-FR" sz="1200" b="0" i="0" u="none" strike="noStrike" cap="none" baseline="0" dirty="0" smtClean="0">
                <a:solidFill>
                  <a:schemeClr val="dk1"/>
                </a:solidFill>
                <a:latin typeface="Calibri"/>
                <a:ea typeface="Calibri"/>
                <a:cs typeface="Calibri"/>
                <a:sym typeface="Calibri"/>
              </a:rPr>
              <a:t> dans cette photo notre système est soudé sur une plaque perforé qui contient tout les composants que je l’ai détalais dans la partie précédente.</a:t>
            </a:r>
          </a:p>
          <a:p>
            <a:pPr marL="0" marR="0" lvl="0" indent="0" algn="l" rtl="0">
              <a:spcBef>
                <a:spcPts val="0"/>
              </a:spcBef>
              <a:spcAft>
                <a:spcPts val="0"/>
              </a:spcAft>
              <a:buNone/>
            </a:pPr>
            <a:r>
              <a:rPr lang="fr-FR" sz="1200" b="0" i="0" u="none" strike="noStrike" cap="none" baseline="0" dirty="0" smtClean="0">
                <a:solidFill>
                  <a:schemeClr val="dk1"/>
                </a:solidFill>
                <a:latin typeface="Calibri"/>
                <a:ea typeface="Calibri"/>
                <a:cs typeface="Calibri"/>
                <a:sym typeface="Calibri"/>
              </a:rPr>
              <a:t>Pour mettre le système en marche il suffit de basculer le </a:t>
            </a:r>
            <a:r>
              <a:rPr lang="fr-FR" sz="1200" b="0" i="0" u="none" strike="noStrike" cap="none" baseline="0" dirty="0" err="1" smtClean="0">
                <a:solidFill>
                  <a:schemeClr val="dk1"/>
                </a:solidFill>
                <a:latin typeface="Calibri"/>
                <a:ea typeface="Calibri"/>
                <a:cs typeface="Calibri"/>
                <a:sym typeface="Calibri"/>
              </a:rPr>
              <a:t>switcheur</a:t>
            </a:r>
            <a:r>
              <a:rPr lang="fr-FR" sz="1200" b="0" i="0" u="none" strike="noStrike" cap="none" baseline="0" dirty="0" smtClean="0">
                <a:solidFill>
                  <a:schemeClr val="dk1"/>
                </a:solidFill>
                <a:latin typeface="Calibri"/>
                <a:ea typeface="Calibri"/>
                <a:cs typeface="Calibri"/>
                <a:sym typeface="Calibri"/>
              </a:rPr>
              <a:t> </a:t>
            </a:r>
            <a:r>
              <a:rPr lang="fr-FR" sz="1200" b="0" i="0" u="none" strike="noStrike" cap="none" baseline="0" dirty="0" err="1" smtClean="0">
                <a:solidFill>
                  <a:schemeClr val="dk1"/>
                </a:solidFill>
                <a:latin typeface="Calibri"/>
                <a:ea typeface="Calibri"/>
                <a:cs typeface="Calibri"/>
                <a:sym typeface="Calibri"/>
              </a:rPr>
              <a:t>numero</a:t>
            </a:r>
            <a:r>
              <a:rPr lang="fr-FR" sz="1200" b="0" i="0" u="none" strike="noStrike" cap="none" baseline="0" dirty="0" smtClean="0">
                <a:solidFill>
                  <a:schemeClr val="dk1"/>
                </a:solidFill>
                <a:latin typeface="Calibri"/>
                <a:ea typeface="Calibri"/>
                <a:cs typeface="Calibri"/>
                <a:sym typeface="Calibri"/>
              </a:rPr>
              <a:t> vers le on et les système va démarrer sous batterie.</a:t>
            </a:r>
          </a:p>
          <a:p>
            <a:pPr marL="0" marR="0" lvl="0" indent="0" algn="l" rtl="0">
              <a:spcBef>
                <a:spcPts val="0"/>
              </a:spcBef>
              <a:spcAft>
                <a:spcPts val="0"/>
              </a:spcAft>
              <a:buNone/>
            </a:pPr>
            <a:r>
              <a:rPr lang="fr-FR" sz="1200" b="0" i="0" u="none" strike="noStrike" cap="none" baseline="0" dirty="0" smtClean="0">
                <a:solidFill>
                  <a:schemeClr val="dk1"/>
                </a:solidFill>
                <a:latin typeface="Calibri"/>
                <a:ea typeface="Calibri"/>
                <a:cs typeface="Calibri"/>
                <a:sym typeface="Calibri"/>
              </a:rPr>
              <a:t>Si vous voulez démarrer le système sous secteur il suffit de brancher le charger et par sont rôle  il va charger la pile.</a:t>
            </a:r>
          </a:p>
          <a:p>
            <a:pPr marL="0" marR="0" lvl="0" indent="0" algn="l" rtl="0">
              <a:spcBef>
                <a:spcPts val="0"/>
              </a:spcBef>
              <a:spcAft>
                <a:spcPts val="0"/>
              </a:spcAft>
              <a:buNone/>
            </a:pPr>
            <a:r>
              <a:rPr lang="fr-FR" sz="1200" b="0" i="0" u="none" strike="noStrike" cap="none" dirty="0" smtClean="0">
                <a:solidFill>
                  <a:schemeClr val="dk1"/>
                </a:solidFill>
                <a:latin typeface="Calibri"/>
                <a:ea typeface="Calibri"/>
                <a:cs typeface="Calibri"/>
                <a:sym typeface="Calibri"/>
              </a:rPr>
              <a:t>Pour des raison de plus de sécurité</a:t>
            </a:r>
            <a:r>
              <a:rPr lang="fr-FR" sz="1200" b="0" i="0" u="none" strike="noStrike" cap="none" baseline="0" dirty="0" smtClean="0">
                <a:solidFill>
                  <a:schemeClr val="dk1"/>
                </a:solidFill>
                <a:latin typeface="Calibri"/>
                <a:ea typeface="Calibri"/>
                <a:cs typeface="Calibri"/>
                <a:sym typeface="Calibri"/>
              </a:rPr>
              <a:t> nous avec ajouter cette pile pour que le système soit fonctionnel même en cas de coupure de courant ou panne sous le secteur.</a:t>
            </a:r>
          </a:p>
          <a:p>
            <a:pPr marL="0" marR="0" lvl="0" indent="0" algn="l" rtl="0">
              <a:spcBef>
                <a:spcPts val="0"/>
              </a:spcBef>
              <a:spcAft>
                <a:spcPts val="0"/>
              </a:spcAft>
              <a:buNone/>
            </a:pPr>
            <a:r>
              <a:rPr lang="fr-FR" sz="1200" b="0" i="0" u="none" strike="noStrike" cap="none" baseline="0" dirty="0" smtClean="0">
                <a:solidFill>
                  <a:schemeClr val="dk1"/>
                </a:solidFill>
                <a:latin typeface="Calibri"/>
                <a:ea typeface="Calibri"/>
                <a:cs typeface="Calibri"/>
                <a:sym typeface="Calibri"/>
              </a:rPr>
              <a:t>La pile peut alimenter les système pour une durée de 41,66 heure ( 1.7 jours ) car la capacité de pile est de 2500 </a:t>
            </a:r>
            <a:r>
              <a:rPr lang="fr-FR" sz="1200" b="0" i="0" u="none" strike="noStrike" cap="none" baseline="0" dirty="0" err="1" smtClean="0">
                <a:solidFill>
                  <a:schemeClr val="dk1"/>
                </a:solidFill>
                <a:latin typeface="Calibri"/>
                <a:ea typeface="Calibri"/>
                <a:cs typeface="Calibri"/>
                <a:sym typeface="Calibri"/>
              </a:rPr>
              <a:t>mAh</a:t>
            </a:r>
            <a:r>
              <a:rPr lang="fr-FR" sz="1200" b="0" i="0" u="none" strike="noStrike" cap="none" baseline="0" dirty="0" smtClean="0">
                <a:solidFill>
                  <a:schemeClr val="dk1"/>
                </a:solidFill>
                <a:latin typeface="Calibri"/>
                <a:ea typeface="Calibri"/>
                <a:cs typeface="Calibri"/>
                <a:sym typeface="Calibri"/>
              </a:rPr>
              <a:t>, la consolation </a:t>
            </a:r>
            <a:r>
              <a:rPr lang="fr-FR" sz="1200" b="0" i="0" u="none" strike="noStrike" cap="none" baseline="0" dirty="0" err="1" smtClean="0">
                <a:solidFill>
                  <a:schemeClr val="dk1"/>
                </a:solidFill>
                <a:latin typeface="Calibri"/>
                <a:ea typeface="Calibri"/>
                <a:cs typeface="Calibri"/>
                <a:sym typeface="Calibri"/>
              </a:rPr>
              <a:t>thèorique</a:t>
            </a:r>
            <a:r>
              <a:rPr lang="fr-FR" sz="1200" b="0" i="0" u="none" strike="noStrike" cap="none" baseline="0" dirty="0" smtClean="0">
                <a:solidFill>
                  <a:schemeClr val="dk1"/>
                </a:solidFill>
                <a:latin typeface="Calibri"/>
                <a:ea typeface="Calibri"/>
                <a:cs typeface="Calibri"/>
                <a:sym typeface="Calibri"/>
              </a:rPr>
              <a:t> de la carte est de 100 mA ( 40 mA pour la carte ESP, 20 mA pour les LED d’indication ,40 mA pour les autre composants)</a:t>
            </a:r>
            <a:endParaRPr sz="1200" b="0" i="0" u="none" strike="noStrike" cap="none" dirty="0">
              <a:solidFill>
                <a:schemeClr val="dk1"/>
              </a:solidFill>
              <a:latin typeface="Calibri"/>
              <a:ea typeface="Calibri"/>
              <a:cs typeface="Calibri"/>
              <a:sym typeface="Calibri"/>
            </a:endParaRPr>
          </a:p>
        </p:txBody>
      </p:sp>
      <p:sp>
        <p:nvSpPr>
          <p:cNvPr id="236" name="Shape 23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
        <p:nvSpPr>
          <p:cNvPr id="237" name="Shape 237"/>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0779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Shape 30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dirty="0" smtClean="0">
                <a:solidFill>
                  <a:schemeClr val="dk1"/>
                </a:solidFill>
                <a:latin typeface="Calibri"/>
                <a:ea typeface="Calibri"/>
                <a:cs typeface="Calibri"/>
                <a:sym typeface="Calibri"/>
              </a:rPr>
              <a:t>Au niveau de la partie</a:t>
            </a:r>
            <a:r>
              <a:rPr lang="fr-FR" sz="1200" b="0" i="0" u="none" strike="noStrike" cap="none" baseline="0" dirty="0" smtClean="0">
                <a:solidFill>
                  <a:schemeClr val="dk1"/>
                </a:solidFill>
                <a:latin typeface="Calibri"/>
                <a:ea typeface="Calibri"/>
                <a:cs typeface="Calibri"/>
                <a:sym typeface="Calibri"/>
              </a:rPr>
              <a:t> back end j’ai </a:t>
            </a:r>
            <a:r>
              <a:rPr lang="fr-FR" sz="1200" b="0" i="0" u="none" strike="noStrike" cap="none" baseline="0" dirty="0" err="1" smtClean="0">
                <a:solidFill>
                  <a:schemeClr val="dk1"/>
                </a:solidFill>
                <a:latin typeface="Calibri"/>
                <a:ea typeface="Calibri"/>
                <a:cs typeface="Calibri"/>
                <a:sym typeface="Calibri"/>
              </a:rPr>
              <a:t>utilsé</a:t>
            </a:r>
            <a:r>
              <a:rPr lang="fr-FR" sz="1200" b="0" i="0" u="none" strike="noStrike" cap="none" baseline="0" dirty="0" smtClean="0">
                <a:solidFill>
                  <a:schemeClr val="dk1"/>
                </a:solidFill>
                <a:latin typeface="Calibri"/>
                <a:ea typeface="Calibri"/>
                <a:cs typeface="Calibri"/>
                <a:sym typeface="Calibri"/>
              </a:rPr>
              <a:t> Django comme technologies de développement pour bénéficier de sécurité et de traitement rapide des données car nous avons besoin des </a:t>
            </a:r>
            <a:r>
              <a:rPr lang="fr-FR" sz="1200" b="0" i="0" u="none" strike="noStrike" cap="none" baseline="0" dirty="0" err="1" smtClean="0">
                <a:solidFill>
                  <a:schemeClr val="dk1"/>
                </a:solidFill>
                <a:latin typeface="Calibri"/>
                <a:ea typeface="Calibri"/>
                <a:cs typeface="Calibri"/>
                <a:sym typeface="Calibri"/>
              </a:rPr>
              <a:t>traitment</a:t>
            </a:r>
            <a:r>
              <a:rPr lang="fr-FR" sz="1200" b="0" i="0" u="none" strike="noStrike" cap="none" baseline="0" dirty="0" smtClean="0">
                <a:solidFill>
                  <a:schemeClr val="dk1"/>
                </a:solidFill>
                <a:latin typeface="Calibri"/>
                <a:ea typeface="Calibri"/>
                <a:cs typeface="Calibri"/>
                <a:sym typeface="Calibri"/>
              </a:rPr>
              <a:t> temps réel pour le monitoring des valeurs.</a:t>
            </a:r>
          </a:p>
          <a:p>
            <a:pPr marL="0" marR="0" lvl="0" indent="0" algn="l" rtl="0">
              <a:spcBef>
                <a:spcPts val="0"/>
              </a:spcBef>
              <a:spcAft>
                <a:spcPts val="0"/>
              </a:spcAft>
              <a:buNone/>
            </a:pPr>
            <a:r>
              <a:rPr lang="fr-FR" sz="1200" b="0" i="0" u="none" strike="noStrike" cap="none" baseline="0" dirty="0" smtClean="0">
                <a:solidFill>
                  <a:schemeClr val="dk1"/>
                </a:solidFill>
                <a:latin typeface="Calibri"/>
                <a:ea typeface="Calibri"/>
                <a:cs typeface="Calibri"/>
                <a:sym typeface="Calibri"/>
              </a:rPr>
              <a:t>Et au niveau de la partie front end j’ai utilisé </a:t>
            </a:r>
            <a:r>
              <a:rPr lang="fr-FR" sz="1200" b="1" i="0" u="none" strike="noStrike" cap="none" baseline="0" dirty="0" smtClean="0">
                <a:solidFill>
                  <a:schemeClr val="dk1"/>
                </a:solidFill>
                <a:latin typeface="Calibri"/>
                <a:ea typeface="Calibri"/>
                <a:cs typeface="Calibri"/>
                <a:sym typeface="Calibri"/>
              </a:rPr>
              <a:t>Boostrap </a:t>
            </a:r>
            <a:r>
              <a:rPr lang="fr-FR" sz="1200" b="0" i="0" u="none" strike="noStrike" cap="none" baseline="0" dirty="0" smtClean="0">
                <a:solidFill>
                  <a:schemeClr val="dk1"/>
                </a:solidFill>
                <a:latin typeface="Calibri"/>
                <a:ea typeface="Calibri"/>
                <a:cs typeface="Calibri"/>
                <a:sym typeface="Calibri"/>
              </a:rPr>
              <a:t>avec </a:t>
            </a:r>
            <a:r>
              <a:rPr lang="fr-FR" sz="1200" b="1" i="0" u="none" strike="noStrike" cap="none" baseline="0" dirty="0" smtClean="0">
                <a:solidFill>
                  <a:schemeClr val="dk1"/>
                </a:solidFill>
                <a:latin typeface="Calibri"/>
                <a:ea typeface="Calibri"/>
                <a:cs typeface="Calibri"/>
                <a:sym typeface="Calibri"/>
              </a:rPr>
              <a:t>Chart JS </a:t>
            </a:r>
            <a:r>
              <a:rPr lang="fr-FR" sz="1200" b="0" i="0" u="none" strike="noStrike" cap="none" baseline="0" dirty="0" smtClean="0">
                <a:solidFill>
                  <a:schemeClr val="dk1"/>
                </a:solidFill>
                <a:latin typeface="Calibri"/>
                <a:ea typeface="Calibri"/>
                <a:cs typeface="Calibri"/>
                <a:sym typeface="Calibri"/>
              </a:rPr>
              <a:t>pour</a:t>
            </a:r>
            <a:r>
              <a:rPr lang="fr-FR" sz="1200" b="1" i="0" u="none" strike="noStrike" cap="none" baseline="0" dirty="0" smtClean="0">
                <a:solidFill>
                  <a:schemeClr val="dk1"/>
                </a:solidFill>
                <a:latin typeface="Calibri"/>
                <a:ea typeface="Calibri"/>
                <a:cs typeface="Calibri"/>
                <a:sym typeface="Calibri"/>
              </a:rPr>
              <a:t> </a:t>
            </a:r>
            <a:r>
              <a:rPr lang="fr-FR" sz="1200" b="0" i="0" u="none" strike="noStrike" cap="none" baseline="0" dirty="0" smtClean="0">
                <a:solidFill>
                  <a:schemeClr val="dk1"/>
                </a:solidFill>
                <a:latin typeface="Calibri"/>
                <a:ea typeface="Calibri"/>
                <a:cs typeface="Calibri"/>
                <a:sym typeface="Calibri"/>
              </a:rPr>
              <a:t>avoir une belle interface pour notre application,</a:t>
            </a:r>
            <a:endParaRPr sz="1200" b="0" i="0" u="none" strike="noStrike" cap="none" dirty="0">
              <a:solidFill>
                <a:schemeClr val="dk1"/>
              </a:solidFill>
              <a:latin typeface="Calibri"/>
              <a:ea typeface="Calibri"/>
              <a:cs typeface="Calibri"/>
              <a:sym typeface="Calibri"/>
            </a:endParaRPr>
          </a:p>
        </p:txBody>
      </p:sp>
      <p:sp>
        <p:nvSpPr>
          <p:cNvPr id="302" name="Shape 30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
        <p:nvSpPr>
          <p:cNvPr id="303" name="Shape 303"/>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8154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Shape 30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dirty="0" smtClean="0">
                <a:solidFill>
                  <a:schemeClr val="dk1"/>
                </a:solidFill>
                <a:latin typeface="Calibri"/>
                <a:ea typeface="Calibri"/>
                <a:cs typeface="Calibri"/>
                <a:sym typeface="Calibri"/>
              </a:rPr>
              <a:t>Comme</a:t>
            </a:r>
            <a:r>
              <a:rPr lang="fr-FR" sz="1200" b="0" i="0" u="none" strike="noStrike" cap="none" baseline="0" dirty="0" smtClean="0">
                <a:solidFill>
                  <a:schemeClr val="dk1"/>
                </a:solidFill>
                <a:latin typeface="Calibri"/>
                <a:ea typeface="Calibri"/>
                <a:cs typeface="Calibri"/>
                <a:sym typeface="Calibri"/>
              </a:rPr>
              <a:t> vous voyez c’est la première page qui s’affiche dans notre application qui permet de s’inscrire a notre système pour pouvoir consulter un démo sur la fonctionnalité.</a:t>
            </a:r>
            <a:endParaRPr sz="1200" b="0" i="0" u="none" strike="noStrike" cap="none" dirty="0">
              <a:solidFill>
                <a:schemeClr val="dk1"/>
              </a:solidFill>
              <a:latin typeface="Calibri"/>
              <a:ea typeface="Calibri"/>
              <a:cs typeface="Calibri"/>
              <a:sym typeface="Calibri"/>
            </a:endParaRPr>
          </a:p>
        </p:txBody>
      </p:sp>
      <p:sp>
        <p:nvSpPr>
          <p:cNvPr id="302" name="Shape 30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
        <p:nvSpPr>
          <p:cNvPr id="303" name="Shape 303"/>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5295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Shape 11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Mon </a:t>
            </a:r>
            <a:r>
              <a:rPr lang="en-US" sz="1200" b="0" i="0" u="none" strike="noStrike" cap="none" dirty="0" err="1" smtClean="0">
                <a:solidFill>
                  <a:schemeClr val="dk1"/>
                </a:solidFill>
                <a:effectLst/>
                <a:latin typeface="Calibri"/>
                <a:ea typeface="Calibri"/>
                <a:cs typeface="Calibri"/>
                <a:sym typeface="Calibri"/>
              </a:rPr>
              <a:t>projet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décent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dans</a:t>
            </a:r>
            <a:r>
              <a:rPr lang="en-US" sz="1200" b="0" i="0" u="none" strike="noStrike" cap="none" baseline="0" dirty="0" smtClean="0">
                <a:solidFill>
                  <a:schemeClr val="dk1"/>
                </a:solidFill>
                <a:effectLst/>
                <a:latin typeface="Calibri"/>
                <a:ea typeface="Calibri"/>
                <a:cs typeface="Calibri"/>
                <a:sym typeface="Calibri"/>
              </a:rPr>
              <a:t> le cadre d</a:t>
            </a:r>
            <a:r>
              <a:rPr lang="en-US" sz="1200" b="0" i="0" u="none" strike="noStrike" cap="none" dirty="0" smtClean="0">
                <a:solidFill>
                  <a:schemeClr val="dk1"/>
                </a:solidFill>
                <a:effectLst/>
                <a:latin typeface="Calibri"/>
                <a:ea typeface="Calibri"/>
                <a:cs typeface="Calibri"/>
                <a:sym typeface="Calibri"/>
              </a:rPr>
              <a:t>es </a:t>
            </a:r>
            <a:r>
              <a:rPr lang="en-US" sz="1200" b="0" i="0" u="none" strike="noStrike" cap="none" dirty="0" err="1" smtClean="0">
                <a:solidFill>
                  <a:schemeClr val="dk1"/>
                </a:solidFill>
                <a:effectLst/>
                <a:latin typeface="Calibri"/>
                <a:ea typeface="Calibri"/>
                <a:cs typeface="Calibri"/>
                <a:sym typeface="Calibri"/>
              </a:rPr>
              <a:t>objets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connectés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qu’on</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désigne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aussi</a:t>
            </a:r>
            <a:r>
              <a:rPr lang="en-US" sz="1200" b="0" i="0" u="none" strike="noStrike" cap="none" dirty="0" smtClean="0">
                <a:solidFill>
                  <a:schemeClr val="dk1"/>
                </a:solidFill>
                <a:effectLst/>
                <a:latin typeface="Calibri"/>
                <a:ea typeface="Calibri"/>
                <a:cs typeface="Calibri"/>
                <a:sym typeface="Calibri"/>
              </a:rPr>
              <a:t> sous le nom </a:t>
            </a:r>
            <a:r>
              <a:rPr lang="en-US" sz="1200" b="0" i="0" u="none" strike="noStrike" cap="none" dirty="0" err="1" smtClean="0">
                <a:solidFill>
                  <a:schemeClr val="dk1"/>
                </a:solidFill>
                <a:effectLst/>
                <a:latin typeface="Calibri"/>
                <a:ea typeface="Calibri"/>
                <a:cs typeface="Calibri"/>
                <a:sym typeface="Calibri"/>
              </a:rPr>
              <a:t>d’Internet</a:t>
            </a:r>
            <a:r>
              <a:rPr lang="en-US" sz="1200" b="0" i="0" u="none" strike="noStrike" cap="none" dirty="0" smtClean="0">
                <a:solidFill>
                  <a:schemeClr val="dk1"/>
                </a:solidFill>
                <a:effectLst/>
                <a:latin typeface="Calibri"/>
                <a:ea typeface="Calibri"/>
                <a:cs typeface="Calibri"/>
                <a:sym typeface="Calibri"/>
              </a:rPr>
              <a:t> des </a:t>
            </a:r>
            <a:r>
              <a:rPr lang="en-US" sz="1200" b="0" i="0" u="none" strike="noStrike" cap="none" dirty="0" err="1" smtClean="0">
                <a:solidFill>
                  <a:schemeClr val="dk1"/>
                </a:solidFill>
                <a:effectLst/>
                <a:latin typeface="Calibri"/>
                <a:ea typeface="Calibri"/>
                <a:cs typeface="Calibri"/>
                <a:sym typeface="Calibri"/>
              </a:rPr>
              <a:t>objets</a:t>
            </a:r>
            <a:r>
              <a:rPr lang="en-US" sz="1200" b="0" i="0" u="none" strike="noStrike" cap="none" dirty="0" smtClean="0">
                <a:solidFill>
                  <a:schemeClr val="dk1"/>
                </a:solidFill>
                <a:effectLst/>
                <a:latin typeface="Calibri"/>
                <a:ea typeface="Calibri"/>
                <a:cs typeface="Calibri"/>
                <a:sym typeface="Calibri"/>
              </a:rPr>
              <a:t> (de </a:t>
            </a:r>
            <a:r>
              <a:rPr lang="en-US" sz="1200" b="0" i="0" u="none" strike="noStrike" cap="none" dirty="0" err="1" smtClean="0">
                <a:solidFill>
                  <a:schemeClr val="dk1"/>
                </a:solidFill>
                <a:effectLst/>
                <a:latin typeface="Calibri"/>
                <a:ea typeface="Calibri"/>
                <a:cs typeface="Calibri"/>
                <a:sym typeface="Calibri"/>
              </a:rPr>
              <a:t>l’anglais</a:t>
            </a:r>
            <a:r>
              <a:rPr lang="en-US" sz="1200" b="0" i="0" u="none" strike="noStrike" cap="none" dirty="0" smtClean="0">
                <a:solidFill>
                  <a:schemeClr val="dk1"/>
                </a:solidFill>
                <a:effectLst/>
                <a:latin typeface="Calibri"/>
                <a:ea typeface="Calibri"/>
                <a:cs typeface="Calibri"/>
                <a:sym typeface="Calibri"/>
              </a:rPr>
              <a:t> « Internet of Things », </a:t>
            </a:r>
            <a:r>
              <a:rPr lang="en-US" sz="1200" b="0" i="0" u="none" strike="noStrike" cap="none" dirty="0" err="1" smtClean="0">
                <a:solidFill>
                  <a:schemeClr val="dk1"/>
                </a:solidFill>
                <a:effectLst/>
                <a:latin typeface="Calibri"/>
                <a:ea typeface="Calibri"/>
                <a:cs typeface="Calibri"/>
                <a:sym typeface="Calibri"/>
              </a:rPr>
              <a:t>ou</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IoT</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sont</a:t>
            </a:r>
            <a:r>
              <a:rPr lang="en-US" sz="1200" b="0" i="0" u="none" strike="noStrike" cap="none" dirty="0" smtClean="0">
                <a:solidFill>
                  <a:schemeClr val="dk1"/>
                </a:solidFill>
                <a:effectLst/>
                <a:latin typeface="Calibri"/>
                <a:ea typeface="Calibri"/>
                <a:cs typeface="Calibri"/>
                <a:sym typeface="Calibri"/>
              </a:rPr>
              <a:t> des </a:t>
            </a:r>
            <a:r>
              <a:rPr lang="en-US" sz="1200" b="0" i="0" u="none" strike="noStrike" cap="none" dirty="0" err="1" smtClean="0">
                <a:solidFill>
                  <a:schemeClr val="dk1"/>
                </a:solidFill>
                <a:effectLst/>
                <a:latin typeface="Calibri"/>
                <a:ea typeface="Calibri"/>
                <a:cs typeface="Calibri"/>
                <a:sym typeface="Calibri"/>
              </a:rPr>
              <a:t>objets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ayant</a:t>
            </a:r>
            <a:r>
              <a:rPr lang="en-US" sz="1200" b="0" i="0" u="none" strike="noStrike" cap="none" dirty="0" smtClean="0">
                <a:solidFill>
                  <a:schemeClr val="dk1"/>
                </a:solidFill>
                <a:effectLst/>
                <a:latin typeface="Calibri"/>
                <a:ea typeface="Calibri"/>
                <a:cs typeface="Calibri"/>
                <a:sym typeface="Calibri"/>
              </a:rPr>
              <a:t> la </a:t>
            </a:r>
            <a:r>
              <a:rPr lang="en-US" sz="1200" b="0" i="0" u="none" strike="noStrike" cap="none" dirty="0" err="1" smtClean="0">
                <a:solidFill>
                  <a:schemeClr val="dk1"/>
                </a:solidFill>
                <a:effectLst/>
                <a:latin typeface="Calibri"/>
                <a:ea typeface="Calibri"/>
                <a:cs typeface="Calibri"/>
                <a:sym typeface="Calibri"/>
              </a:rPr>
              <a:t>particularité</a:t>
            </a:r>
            <a:r>
              <a:rPr lang="en-US" sz="1200" b="0" i="0" u="none" strike="noStrike" cap="none" dirty="0" smtClean="0">
                <a:solidFill>
                  <a:schemeClr val="dk1"/>
                </a:solidFill>
                <a:effectLst/>
                <a:latin typeface="Calibri"/>
                <a:ea typeface="Calibri"/>
                <a:cs typeface="Calibri"/>
                <a:sym typeface="Calibri"/>
              </a:rPr>
              <a:t> d’être, </a:t>
            </a:r>
            <a:r>
              <a:rPr lang="en-US" sz="1200" b="0" i="0" u="none" strike="noStrike" cap="none" dirty="0" err="1" smtClean="0">
                <a:solidFill>
                  <a:schemeClr val="dk1"/>
                </a:solidFill>
                <a:effectLst/>
                <a:latin typeface="Calibri"/>
                <a:ea typeface="Calibri"/>
                <a:cs typeface="Calibri"/>
                <a:sym typeface="Calibri"/>
              </a:rPr>
              <a:t>comme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leur</a:t>
            </a:r>
            <a:r>
              <a:rPr lang="en-US" sz="1200" b="0" i="0" u="none" strike="noStrike" cap="none" dirty="0" smtClean="0">
                <a:solidFill>
                  <a:schemeClr val="dk1"/>
                </a:solidFill>
                <a:effectLst/>
                <a:latin typeface="Calibri"/>
                <a:ea typeface="Calibri"/>
                <a:cs typeface="Calibri"/>
                <a:sym typeface="Calibri"/>
              </a:rPr>
              <a:t> nom </a:t>
            </a:r>
            <a:r>
              <a:rPr lang="en-US" sz="1200" b="0" i="0" u="none" strike="noStrike" cap="none" dirty="0" err="1" smtClean="0">
                <a:solidFill>
                  <a:schemeClr val="dk1"/>
                </a:solidFill>
                <a:effectLst/>
                <a:latin typeface="Calibri"/>
                <a:ea typeface="Calibri"/>
                <a:cs typeface="Calibri"/>
                <a:sym typeface="Calibri"/>
              </a:rPr>
              <a:t>l’indique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connectés</a:t>
            </a:r>
            <a:r>
              <a:rPr lang="en-US" sz="1200" b="0" i="0" u="none" strike="noStrike" cap="none" dirty="0" smtClean="0">
                <a:solidFill>
                  <a:schemeClr val="dk1"/>
                </a:solidFill>
                <a:effectLst/>
                <a:latin typeface="Calibri"/>
                <a:ea typeface="Calibri"/>
                <a:cs typeface="Calibri"/>
                <a:sym typeface="Calibri"/>
              </a:rPr>
              <a:t> entre </a:t>
            </a:r>
            <a:r>
              <a:rPr lang="en-US" sz="1200" b="0" i="0" u="none" strike="noStrike" cap="none" dirty="0" err="1" smtClean="0">
                <a:solidFill>
                  <a:schemeClr val="dk1"/>
                </a:solidFill>
                <a:effectLst/>
                <a:latin typeface="Calibri"/>
                <a:ea typeface="Calibri"/>
                <a:cs typeface="Calibri"/>
                <a:sym typeface="Calibri"/>
              </a:rPr>
              <a:t>eux</a:t>
            </a:r>
            <a:r>
              <a:rPr lang="en-US" sz="1200" b="0" i="0" u="none" strike="noStrike" cap="none" dirty="0" smtClean="0">
                <a:solidFill>
                  <a:schemeClr val="dk1"/>
                </a:solidFill>
                <a:effectLst/>
                <a:latin typeface="Calibri"/>
                <a:ea typeface="Calibri"/>
                <a:cs typeface="Calibri"/>
                <a:sym typeface="Calibri"/>
              </a:rPr>
              <a:t> via Wi-Fi, Bluetooth </a:t>
            </a:r>
            <a:r>
              <a:rPr lang="en-US" sz="1200" b="0" i="0" u="none" strike="noStrike" cap="none" dirty="0" err="1" smtClean="0">
                <a:solidFill>
                  <a:schemeClr val="dk1"/>
                </a:solidFill>
                <a:effectLst/>
                <a:latin typeface="Calibri"/>
                <a:ea typeface="Calibri"/>
                <a:cs typeface="Calibri"/>
                <a:sym typeface="Calibri"/>
              </a:rPr>
              <a:t>ou</a:t>
            </a:r>
            <a:r>
              <a:rPr lang="en-US" sz="1200" b="0" i="0" u="none" strike="noStrike" cap="none" dirty="0" smtClean="0">
                <a:solidFill>
                  <a:schemeClr val="dk1"/>
                </a:solidFill>
                <a:effectLst/>
                <a:latin typeface="Calibri"/>
                <a:ea typeface="Calibri"/>
                <a:cs typeface="Calibri"/>
                <a:sym typeface="Calibri"/>
              </a:rPr>
              <a:t> tout </a:t>
            </a:r>
            <a:r>
              <a:rPr lang="en-US" sz="1200" b="0" i="0" u="none" strike="noStrike" cap="none" dirty="0" err="1" smtClean="0">
                <a:solidFill>
                  <a:schemeClr val="dk1"/>
                </a:solidFill>
                <a:effectLst/>
                <a:latin typeface="Calibri"/>
                <a:ea typeface="Calibri"/>
                <a:cs typeface="Calibri"/>
                <a:sym typeface="Calibri"/>
              </a:rPr>
              <a:t>autre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protocole</a:t>
            </a:r>
            <a:r>
              <a:rPr lang="en-US" sz="1200" b="0" i="0" u="none" strike="noStrike" cap="none" dirty="0" smtClean="0">
                <a:solidFill>
                  <a:schemeClr val="dk1"/>
                </a:solidFill>
                <a:effectLst/>
                <a:latin typeface="Calibri"/>
                <a:ea typeface="Calibri"/>
                <a:cs typeface="Calibri"/>
                <a:sym typeface="Calibri"/>
              </a:rPr>
              <a:t> de communication </a:t>
            </a:r>
            <a:r>
              <a:rPr lang="en-US" sz="1200" b="0" i="0" u="none" strike="noStrike" cap="none" dirty="0" err="1" smtClean="0">
                <a:solidFill>
                  <a:schemeClr val="dk1"/>
                </a:solidFill>
                <a:effectLst/>
                <a:latin typeface="Calibri"/>
                <a:ea typeface="Calibri"/>
                <a:cs typeface="Calibri"/>
                <a:sym typeface="Calibri"/>
              </a:rPr>
              <a:t>leur</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permettant</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d'échanger</a:t>
            </a:r>
            <a:r>
              <a:rPr lang="en-US" sz="1200" b="0" i="0" u="none" strike="noStrike" cap="none" dirty="0" smtClean="0">
                <a:solidFill>
                  <a:schemeClr val="dk1"/>
                </a:solidFill>
                <a:effectLst/>
                <a:latin typeface="Calibri"/>
                <a:ea typeface="Calibri"/>
                <a:cs typeface="Calibri"/>
                <a:sym typeface="Calibri"/>
              </a:rPr>
              <a:t> des </a:t>
            </a:r>
            <a:r>
              <a:rPr lang="en-US" sz="1200" b="0" i="0" u="none" strike="noStrike" cap="none" dirty="0" err="1" smtClean="0">
                <a:solidFill>
                  <a:schemeClr val="dk1"/>
                </a:solidFill>
                <a:effectLst/>
                <a:latin typeface="Calibri"/>
                <a:ea typeface="Calibri"/>
                <a:cs typeface="Calibri"/>
                <a:sym typeface="Calibri"/>
              </a:rPr>
              <a:t>informations</a:t>
            </a:r>
            <a:r>
              <a:rPr lang="en-US" sz="1200" b="0" i="0" u="none" strike="noStrike" cap="none" dirty="0" smtClean="0">
                <a:solidFill>
                  <a:schemeClr val="dk1"/>
                </a:solidFill>
                <a:effectLst/>
                <a:latin typeface="Calibri"/>
                <a:ea typeface="Calibri"/>
                <a:cs typeface="Calibri"/>
                <a:sym typeface="Calibri"/>
              </a:rPr>
              <a:t>. Bien </a:t>
            </a:r>
            <a:r>
              <a:rPr lang="en-US" sz="1200" b="0" i="0" u="none" strike="noStrike" cap="none" dirty="0" err="1" smtClean="0">
                <a:solidFill>
                  <a:schemeClr val="dk1"/>
                </a:solidFill>
                <a:effectLst/>
                <a:latin typeface="Calibri"/>
                <a:ea typeface="Calibri"/>
                <a:cs typeface="Calibri"/>
                <a:sym typeface="Calibri"/>
              </a:rPr>
              <a:t>qu’il</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n’existe</a:t>
            </a:r>
            <a:r>
              <a:rPr lang="en-US" sz="1200" b="0" i="0" u="none" strike="noStrike" cap="none" dirty="0" smtClean="0">
                <a:solidFill>
                  <a:schemeClr val="dk1"/>
                </a:solidFill>
                <a:effectLst/>
                <a:latin typeface="Calibri"/>
                <a:ea typeface="Calibri"/>
                <a:cs typeface="Calibri"/>
                <a:sym typeface="Calibri"/>
              </a:rPr>
              <a:t> pas encore de </a:t>
            </a:r>
            <a:r>
              <a:rPr lang="en-US" sz="1200" b="0" i="0" u="none" strike="noStrike" cap="none" dirty="0" err="1" smtClean="0">
                <a:solidFill>
                  <a:schemeClr val="dk1"/>
                </a:solidFill>
                <a:effectLst/>
                <a:latin typeface="Calibri"/>
                <a:ea typeface="Calibri"/>
                <a:cs typeface="Calibri"/>
                <a:sym typeface="Calibri"/>
              </a:rPr>
              <a:t>définition</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exacte</a:t>
            </a:r>
            <a:r>
              <a:rPr lang="en-US" sz="1200" b="0" i="0" u="none" strike="noStrike" cap="none" dirty="0" smtClean="0">
                <a:solidFill>
                  <a:schemeClr val="dk1"/>
                </a:solidFill>
                <a:effectLst/>
                <a:latin typeface="Calibri"/>
                <a:ea typeface="Calibri"/>
                <a:cs typeface="Calibri"/>
                <a:sym typeface="Calibri"/>
              </a:rPr>
              <a:t> des </a:t>
            </a:r>
            <a:r>
              <a:rPr lang="en-US" sz="1200" b="0" i="0" u="none" strike="noStrike" cap="none" dirty="0" err="1" smtClean="0">
                <a:solidFill>
                  <a:schemeClr val="dk1"/>
                </a:solidFill>
                <a:effectLst/>
                <a:latin typeface="Calibri"/>
                <a:ea typeface="Calibri"/>
                <a:cs typeface="Calibri"/>
                <a:sym typeface="Calibri"/>
              </a:rPr>
              <a:t>objets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connectés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jusqu’à</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maintenant</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ces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derniers</a:t>
            </a:r>
            <a:r>
              <a:rPr lang="en-US" sz="1200" b="0" i="0" u="none" strike="noStrike" cap="none" dirty="0" smtClean="0">
                <a:solidFill>
                  <a:schemeClr val="dk1"/>
                </a:solidFill>
                <a:effectLst/>
                <a:latin typeface="Calibri"/>
                <a:ea typeface="Calibri"/>
                <a:cs typeface="Calibri"/>
                <a:sym typeface="Calibri"/>
              </a:rPr>
              <a:t> constituent un </a:t>
            </a:r>
            <a:r>
              <a:rPr lang="en-US" sz="1200" b="0" i="0" u="none" strike="noStrike" cap="none" dirty="0" err="1" smtClean="0">
                <a:solidFill>
                  <a:schemeClr val="dk1"/>
                </a:solidFill>
                <a:effectLst/>
                <a:latin typeface="Calibri"/>
                <a:ea typeface="Calibri"/>
                <a:cs typeface="Calibri"/>
                <a:sym typeface="Calibri"/>
              </a:rPr>
              <a:t>secteur</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technologique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innovant</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créateur</a:t>
            </a:r>
            <a:r>
              <a:rPr lang="en-US" sz="1200" b="0" i="0" u="none" strike="noStrike" cap="none" dirty="0" smtClean="0">
                <a:solidFill>
                  <a:schemeClr val="dk1"/>
                </a:solidFill>
                <a:effectLst/>
                <a:latin typeface="Calibri"/>
                <a:ea typeface="Calibri"/>
                <a:cs typeface="Calibri"/>
                <a:sym typeface="Calibri"/>
              </a:rPr>
              <a:t> de </a:t>
            </a:r>
            <a:r>
              <a:rPr lang="en-US" sz="1200" b="0" i="0" u="none" strike="noStrike" cap="none" dirty="0" err="1" smtClean="0">
                <a:solidFill>
                  <a:schemeClr val="dk1"/>
                </a:solidFill>
                <a:effectLst/>
                <a:latin typeface="Calibri"/>
                <a:ea typeface="Calibri"/>
                <a:cs typeface="Calibri"/>
                <a:sym typeface="Calibri"/>
              </a:rPr>
              <a:t>produits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dédiés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à</a:t>
            </a:r>
            <a:r>
              <a:rPr lang="en-US" sz="1200" b="0" i="0" u="none" strike="noStrike" cap="none" dirty="0" smtClean="0">
                <a:solidFill>
                  <a:schemeClr val="dk1"/>
                </a:solidFill>
                <a:effectLst/>
                <a:latin typeface="Calibri"/>
                <a:ea typeface="Calibri"/>
                <a:cs typeface="Calibri"/>
                <a:sym typeface="Calibri"/>
              </a:rPr>
              <a:t> des usages </a:t>
            </a:r>
            <a:r>
              <a:rPr lang="en-US" sz="1200" b="0" i="0" u="none" strike="noStrike" cap="none" dirty="0" err="1" smtClean="0">
                <a:solidFill>
                  <a:schemeClr val="dk1"/>
                </a:solidFill>
                <a:effectLst/>
                <a:latin typeface="Calibri"/>
                <a:ea typeface="Calibri"/>
                <a:cs typeface="Calibri"/>
                <a:sym typeface="Calibri"/>
              </a:rPr>
              <a:t>très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variés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allant</a:t>
            </a:r>
            <a:r>
              <a:rPr lang="en-US" sz="1200" b="0" i="0" u="none" strike="noStrike" cap="none" dirty="0" smtClean="0">
                <a:solidFill>
                  <a:schemeClr val="dk1"/>
                </a:solidFill>
                <a:effectLst/>
                <a:latin typeface="Calibri"/>
                <a:ea typeface="Calibri"/>
                <a:cs typeface="Calibri"/>
                <a:sym typeface="Calibri"/>
              </a:rPr>
              <a:t> du simple divertissement au </a:t>
            </a:r>
            <a:r>
              <a:rPr lang="en-US" sz="1200" b="0" i="0" u="none" strike="noStrike" cap="none" dirty="0" err="1" smtClean="0">
                <a:solidFill>
                  <a:schemeClr val="dk1"/>
                </a:solidFill>
                <a:effectLst/>
                <a:latin typeface="Calibri"/>
                <a:ea typeface="Calibri"/>
                <a:cs typeface="Calibri"/>
                <a:sym typeface="Calibri"/>
              </a:rPr>
              <a:t>suivi</a:t>
            </a:r>
            <a:r>
              <a:rPr lang="en-US" sz="1200" b="0" i="0" u="none" strike="noStrike" cap="none" dirty="0" smtClean="0">
                <a:solidFill>
                  <a:schemeClr val="dk1"/>
                </a:solidFill>
                <a:effectLst/>
                <a:latin typeface="Calibri"/>
                <a:ea typeface="Calibri"/>
                <a:cs typeface="Calibri"/>
                <a:sym typeface="Calibri"/>
              </a:rPr>
              <a:t> de </a:t>
            </a:r>
            <a:r>
              <a:rPr lang="en-US" sz="1200" b="0" i="0" u="none" strike="noStrike" cap="none" dirty="0" err="1" smtClean="0">
                <a:solidFill>
                  <a:schemeClr val="dk1"/>
                </a:solidFill>
                <a:effectLst/>
                <a:latin typeface="Calibri"/>
                <a:ea typeface="Calibri"/>
                <a:cs typeface="Calibri"/>
                <a:sym typeface="Calibri"/>
              </a:rPr>
              <a:t>l'activité</a:t>
            </a:r>
            <a:r>
              <a:rPr lang="en-US" sz="1200" b="0" i="0" u="none" strike="noStrike" cap="none" dirty="0" smtClean="0">
                <a:solidFill>
                  <a:schemeClr val="dk1"/>
                </a:solidFill>
                <a:effectLst/>
                <a:latin typeface="Calibri"/>
                <a:ea typeface="Calibri"/>
                <a:cs typeface="Calibri"/>
                <a:sym typeface="Calibri"/>
              </a:rPr>
              <a:t> physique. Les </a:t>
            </a:r>
            <a:r>
              <a:rPr lang="en-US" sz="1200" b="0" i="0" u="none" strike="noStrike" cap="none" dirty="0" err="1" smtClean="0">
                <a:solidFill>
                  <a:schemeClr val="dk1"/>
                </a:solidFill>
                <a:effectLst/>
                <a:latin typeface="Calibri"/>
                <a:ea typeface="Calibri"/>
                <a:cs typeface="Calibri"/>
                <a:sym typeface="Calibri"/>
              </a:rPr>
              <a:t>fonctions</a:t>
            </a:r>
            <a:r>
              <a:rPr lang="en-US" sz="1200" b="0" i="0" u="none" strike="noStrike" cap="none" dirty="0" smtClean="0">
                <a:solidFill>
                  <a:schemeClr val="dk1"/>
                </a:solidFill>
                <a:effectLst/>
                <a:latin typeface="Calibri"/>
                <a:ea typeface="Calibri"/>
                <a:cs typeface="Calibri"/>
                <a:sym typeface="Calibri"/>
              </a:rPr>
              <a:t> des </a:t>
            </a:r>
            <a:r>
              <a:rPr lang="en-US" sz="1200" b="0" i="0" u="none" strike="noStrike" cap="none" dirty="0" err="1" smtClean="0">
                <a:solidFill>
                  <a:schemeClr val="dk1"/>
                </a:solidFill>
                <a:effectLst/>
                <a:latin typeface="Calibri"/>
                <a:ea typeface="Calibri"/>
                <a:cs typeface="Calibri"/>
                <a:sym typeface="Calibri"/>
              </a:rPr>
              <a:t>objets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connectés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étant</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nombreuses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il</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serait</a:t>
            </a:r>
            <a:r>
              <a:rPr lang="en-US" sz="1200" b="0" i="0" u="none" strike="noStrike" cap="none" dirty="0" smtClean="0">
                <a:solidFill>
                  <a:schemeClr val="dk1"/>
                </a:solidFill>
                <a:effectLst/>
                <a:latin typeface="Calibri"/>
                <a:ea typeface="Calibri"/>
                <a:cs typeface="Calibri"/>
                <a:sym typeface="Calibri"/>
              </a:rPr>
              <a:t> difficile de les </a:t>
            </a:r>
            <a:r>
              <a:rPr lang="en-US" sz="1200" b="0" i="0" u="none" strike="noStrike" cap="none" dirty="0" err="1" smtClean="0">
                <a:solidFill>
                  <a:schemeClr val="dk1"/>
                </a:solidFill>
                <a:effectLst/>
                <a:latin typeface="Calibri"/>
                <a:ea typeface="Calibri"/>
                <a:cs typeface="Calibri"/>
                <a:sym typeface="Calibri"/>
              </a:rPr>
              <a:t>lister</a:t>
            </a:r>
            <a:r>
              <a:rPr lang="en-US" sz="1200" b="0" i="0" u="none" strike="noStrike" cap="none" dirty="0" smtClean="0">
                <a:solidFill>
                  <a:schemeClr val="dk1"/>
                </a:solidFill>
                <a:effectLst/>
                <a:latin typeface="Calibri"/>
                <a:ea typeface="Calibri"/>
                <a:cs typeface="Calibri"/>
                <a:sym typeface="Calibri"/>
              </a:rPr>
              <a:t> de </a:t>
            </a:r>
            <a:r>
              <a:rPr lang="en-US" sz="1200" b="0" i="0" u="none" strike="noStrike" cap="none" dirty="0" err="1" smtClean="0">
                <a:solidFill>
                  <a:schemeClr val="dk1"/>
                </a:solidFill>
                <a:effectLst/>
                <a:latin typeface="Calibri"/>
                <a:ea typeface="Calibri"/>
                <a:cs typeface="Calibri"/>
                <a:sym typeface="Calibri"/>
              </a:rPr>
              <a:t>façon</a:t>
            </a:r>
            <a:r>
              <a:rPr lang="en-US" sz="1200" b="0" i="0" u="none" strike="noStrike" cap="none" dirty="0" smtClean="0">
                <a:solidFill>
                  <a:schemeClr val="dk1"/>
                </a:solidFill>
                <a:effectLst/>
                <a:latin typeface="Calibri"/>
                <a:ea typeface="Calibri"/>
                <a:cs typeface="Calibri"/>
                <a:sym typeface="Calibri"/>
              </a:rPr>
              <a:t> exhaustive, </a:t>
            </a:r>
            <a:r>
              <a:rPr lang="en-US" sz="1200" b="0" i="0" u="none" strike="noStrike" cap="none" dirty="0" err="1" smtClean="0">
                <a:solidFill>
                  <a:schemeClr val="dk1"/>
                </a:solidFill>
                <a:effectLst/>
                <a:latin typeface="Calibri"/>
                <a:ea typeface="Calibri"/>
                <a:cs typeface="Calibri"/>
                <a:sym typeface="Calibri"/>
              </a:rPr>
              <a:t>néanmoins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en</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voici</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quelques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exemples</a:t>
            </a:r>
            <a:endParaRPr sz="1200" b="0" i="0" u="none" strike="noStrike" cap="none" dirty="0">
              <a:solidFill>
                <a:schemeClr val="dk1"/>
              </a:solidFill>
              <a:latin typeface="Calibri"/>
              <a:ea typeface="Calibri"/>
              <a:cs typeface="Calibri"/>
              <a:sym typeface="Calibri"/>
            </a:endParaRPr>
          </a:p>
        </p:txBody>
      </p:sp>
      <p:sp>
        <p:nvSpPr>
          <p:cNvPr id="116" name="Shape 11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
        <p:nvSpPr>
          <p:cNvPr id="117" name="Shape 117"/>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2711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Shape 30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dirty="0" smtClean="0">
                <a:solidFill>
                  <a:schemeClr val="dk1"/>
                </a:solidFill>
                <a:latin typeface="Calibri"/>
                <a:ea typeface="Calibri"/>
                <a:cs typeface="Calibri"/>
                <a:sym typeface="Calibri"/>
              </a:rPr>
              <a:t>L’interface présenté dans ce diapo permet l’authentification</a:t>
            </a:r>
            <a:r>
              <a:rPr lang="fr-FR" sz="1200" b="0" i="0" u="none" strike="noStrike" cap="none" baseline="0" dirty="0" smtClean="0">
                <a:solidFill>
                  <a:schemeClr val="dk1"/>
                </a:solidFill>
                <a:latin typeface="Calibri"/>
                <a:ea typeface="Calibri"/>
                <a:cs typeface="Calibri"/>
                <a:sym typeface="Calibri"/>
              </a:rPr>
              <a:t> des utilisateur. Si les données saisir sont correcte les système va rediriger l’utilisateur vers le tableau du bord de notre Plateforme IOT</a:t>
            </a:r>
            <a:endParaRPr sz="1200" b="0" i="0" u="none" strike="noStrike" cap="none" dirty="0">
              <a:solidFill>
                <a:schemeClr val="dk1"/>
              </a:solidFill>
              <a:latin typeface="Calibri"/>
              <a:ea typeface="Calibri"/>
              <a:cs typeface="Calibri"/>
              <a:sym typeface="Calibri"/>
            </a:endParaRPr>
          </a:p>
        </p:txBody>
      </p:sp>
      <p:sp>
        <p:nvSpPr>
          <p:cNvPr id="302" name="Shape 30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
        <p:nvSpPr>
          <p:cNvPr id="303" name="Shape 303"/>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0712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Shape 30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dirty="0" smtClean="0">
                <a:solidFill>
                  <a:schemeClr val="dk1"/>
                </a:solidFill>
                <a:latin typeface="Calibri"/>
                <a:ea typeface="Calibri"/>
                <a:cs typeface="Calibri"/>
                <a:sym typeface="Calibri"/>
              </a:rPr>
              <a:t>Comme</a:t>
            </a:r>
            <a:r>
              <a:rPr lang="fr-FR" sz="1200" b="0" i="0" u="none" strike="noStrike" cap="none" baseline="0" dirty="0" smtClean="0">
                <a:solidFill>
                  <a:schemeClr val="dk1"/>
                </a:solidFill>
                <a:latin typeface="Calibri"/>
                <a:ea typeface="Calibri"/>
                <a:cs typeface="Calibri"/>
                <a:sym typeface="Calibri"/>
              </a:rPr>
              <a:t> vous voyez c’est l’interface de consultation des données elle est composé d’une courbe qui affiche l’</a:t>
            </a:r>
            <a:r>
              <a:rPr lang="fr-FR" sz="1200" b="0" i="0" u="none" strike="noStrike" cap="none" baseline="0" dirty="0" err="1" smtClean="0">
                <a:solidFill>
                  <a:schemeClr val="dk1"/>
                </a:solidFill>
                <a:latin typeface="Calibri"/>
                <a:ea typeface="Calibri"/>
                <a:cs typeface="Calibri"/>
                <a:sym typeface="Calibri"/>
              </a:rPr>
              <a:t>evolution</a:t>
            </a:r>
            <a:r>
              <a:rPr lang="fr-FR" sz="1200" b="0" i="0" u="none" strike="noStrike" cap="none" baseline="0" dirty="0" smtClean="0">
                <a:solidFill>
                  <a:schemeClr val="dk1"/>
                </a:solidFill>
                <a:latin typeface="Calibri"/>
                <a:ea typeface="Calibri"/>
                <a:cs typeface="Calibri"/>
                <a:sym typeface="Calibri"/>
              </a:rPr>
              <a:t> de taux de </a:t>
            </a:r>
            <a:r>
              <a:rPr lang="fr-FR" sz="1200" b="0" i="0" u="none" strike="noStrike" cap="none" baseline="0" dirty="0" err="1" smtClean="0">
                <a:solidFill>
                  <a:schemeClr val="dk1"/>
                </a:solidFill>
                <a:latin typeface="Calibri"/>
                <a:ea typeface="Calibri"/>
                <a:cs typeface="Calibri"/>
                <a:sym typeface="Calibri"/>
              </a:rPr>
              <a:t>temperature</a:t>
            </a:r>
            <a:r>
              <a:rPr lang="fr-FR" sz="1200" b="0" i="0" u="none" strike="noStrike" cap="none" baseline="0" dirty="0" smtClean="0">
                <a:solidFill>
                  <a:schemeClr val="dk1"/>
                </a:solidFill>
                <a:latin typeface="Calibri"/>
                <a:ea typeface="Calibri"/>
                <a:cs typeface="Calibri"/>
                <a:sym typeface="Calibri"/>
              </a:rPr>
              <a:t> en temps réel.</a:t>
            </a:r>
          </a:p>
          <a:p>
            <a:pPr marL="0" marR="0" lvl="0" indent="0" algn="l" rtl="0">
              <a:spcBef>
                <a:spcPts val="0"/>
              </a:spcBef>
              <a:spcAft>
                <a:spcPts val="0"/>
              </a:spcAft>
              <a:buNone/>
            </a:pPr>
            <a:r>
              <a:rPr lang="fr-FR" sz="1200" b="0" i="0" u="none" strike="noStrike" cap="none" baseline="0" dirty="0" smtClean="0">
                <a:solidFill>
                  <a:schemeClr val="dk1"/>
                </a:solidFill>
                <a:latin typeface="Calibri"/>
                <a:ea typeface="Calibri"/>
                <a:cs typeface="Calibri"/>
                <a:sym typeface="Calibri"/>
              </a:rPr>
              <a:t>Si l’utilisateur dispose d’un </a:t>
            </a:r>
            <a:r>
              <a:rPr lang="fr-FR" sz="1200" b="0" i="0" u="none" strike="noStrike" cap="none" baseline="0" dirty="0" err="1" smtClean="0">
                <a:solidFill>
                  <a:schemeClr val="dk1"/>
                </a:solidFill>
                <a:latin typeface="Calibri"/>
                <a:ea typeface="Calibri"/>
                <a:cs typeface="Calibri"/>
                <a:sym typeface="Calibri"/>
              </a:rPr>
              <a:t>device</a:t>
            </a:r>
            <a:r>
              <a:rPr lang="fr-FR" sz="1200" b="0" i="0" u="none" strike="noStrike" cap="none" baseline="0" dirty="0" smtClean="0">
                <a:solidFill>
                  <a:schemeClr val="dk1"/>
                </a:solidFill>
                <a:latin typeface="Calibri"/>
                <a:ea typeface="Calibri"/>
                <a:cs typeface="Calibri"/>
                <a:sym typeface="Calibri"/>
              </a:rPr>
              <a:t> (partie hardware de système) il suffit d’</a:t>
            </a:r>
            <a:r>
              <a:rPr lang="fr-FR" sz="1200" b="0" i="0" u="none" strike="noStrike" cap="none" baseline="0" dirty="0" err="1" smtClean="0">
                <a:solidFill>
                  <a:schemeClr val="dk1"/>
                </a:solidFill>
                <a:latin typeface="Calibri"/>
                <a:ea typeface="Calibri"/>
                <a:cs typeface="Calibri"/>
                <a:sym typeface="Calibri"/>
              </a:rPr>
              <a:t>alimeté</a:t>
            </a:r>
            <a:r>
              <a:rPr lang="fr-FR" sz="1200" b="0" i="0" u="none" strike="noStrike" cap="none" baseline="0" dirty="0" smtClean="0">
                <a:solidFill>
                  <a:schemeClr val="dk1"/>
                </a:solidFill>
                <a:latin typeface="Calibri"/>
                <a:ea typeface="Calibri"/>
                <a:cs typeface="Calibri"/>
                <a:sym typeface="Calibri"/>
              </a:rPr>
              <a:t> le système pour avoir les données. En cas ou l’utilisateur ne dispose pas de la partie hardware le système ne va afficher rien.</a:t>
            </a:r>
          </a:p>
        </p:txBody>
      </p:sp>
      <p:sp>
        <p:nvSpPr>
          <p:cNvPr id="302" name="Shape 30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
        <p:nvSpPr>
          <p:cNvPr id="303" name="Shape 303"/>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56750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Shape 30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dirty="0" smtClean="0">
                <a:solidFill>
                  <a:schemeClr val="dk1"/>
                </a:solidFill>
                <a:latin typeface="Calibri"/>
                <a:ea typeface="Calibri"/>
                <a:cs typeface="Calibri"/>
                <a:sym typeface="Calibri"/>
              </a:rPr>
              <a:t>C’est la partie</a:t>
            </a:r>
            <a:r>
              <a:rPr lang="fr-FR" sz="1200" b="0" i="0" u="none" strike="noStrike" cap="none" baseline="0" dirty="0" smtClean="0">
                <a:solidFill>
                  <a:schemeClr val="dk1"/>
                </a:solidFill>
                <a:latin typeface="Calibri"/>
                <a:ea typeface="Calibri"/>
                <a:cs typeface="Calibri"/>
                <a:sym typeface="Calibri"/>
              </a:rPr>
              <a:t> d’administrateur, l’administrateur a tous les CRUD , il peut ajouter / modifier / supprimer / rechercher des cardes / utilisateur / ……</a:t>
            </a:r>
          </a:p>
        </p:txBody>
      </p:sp>
      <p:sp>
        <p:nvSpPr>
          <p:cNvPr id="302" name="Shape 30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
        <p:nvSpPr>
          <p:cNvPr id="303" name="Shape 303"/>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2782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030B4F85-B410-432A-9717-9F91CAAAA956}" type="slidenum">
              <a:rPr lang="fr-FR" smtClean="0"/>
              <a:t>34</a:t>
            </a:fld>
            <a:endParaRPr lang="fr-FR"/>
          </a:p>
        </p:txBody>
      </p:sp>
    </p:spTree>
    <p:extLst>
      <p:ext uri="{BB962C8B-B14F-4D97-AF65-F5344CB8AC3E}">
        <p14:creationId xmlns:p14="http://schemas.microsoft.com/office/powerpoint/2010/main" val="2988606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On clôturé notre présentation</a:t>
            </a:r>
            <a:r>
              <a:rPr lang="fr-FR" baseline="0" dirty="0" smtClean="0"/>
              <a:t> par une conclusion , l’objectif global de ce projet est de  développée une plateforme </a:t>
            </a:r>
            <a:r>
              <a:rPr lang="fr-FR" baseline="0" dirty="0" err="1" smtClean="0"/>
              <a:t>IoT</a:t>
            </a:r>
            <a:r>
              <a:rPr lang="fr-FR" baseline="0" dirty="0" smtClean="0"/>
              <a:t> et proposer un prototype d’une carte embarquée intégrant des capteurs ( </a:t>
            </a:r>
            <a:r>
              <a:rPr lang="fr-FR" baseline="0" dirty="0" err="1" smtClean="0"/>
              <a:t>temp</a:t>
            </a:r>
            <a:r>
              <a:rPr lang="fr-FR" baseline="0" dirty="0" smtClean="0"/>
              <a:t>, </a:t>
            </a:r>
            <a:r>
              <a:rPr lang="fr-FR" baseline="0" dirty="0" err="1" smtClean="0"/>
              <a:t>heumidité</a:t>
            </a:r>
            <a:r>
              <a:rPr lang="fr-FR" baseline="0" dirty="0" smtClean="0"/>
              <a:t> et gaz ) , ce projet de fin </a:t>
            </a:r>
            <a:r>
              <a:rPr lang="fr-FR" baseline="0" dirty="0" err="1" smtClean="0"/>
              <a:t>détude</a:t>
            </a:r>
            <a:r>
              <a:rPr lang="fr-FR" baseline="0" dirty="0" smtClean="0"/>
              <a:t> a été une riche opportunité de </a:t>
            </a:r>
            <a:r>
              <a:rPr lang="fr-FR" baseline="0" dirty="0" err="1" smtClean="0"/>
              <a:t>couvrirs</a:t>
            </a:r>
            <a:r>
              <a:rPr lang="fr-FR" baseline="0" dirty="0" smtClean="0"/>
              <a:t> divers aspects , j’ai fait de grand </a:t>
            </a:r>
            <a:r>
              <a:rPr lang="fr-FR" baseline="0" dirty="0" err="1" smtClean="0"/>
              <a:t>progrés</a:t>
            </a:r>
            <a:r>
              <a:rPr lang="fr-FR" baseline="0" dirty="0" smtClean="0"/>
              <a:t> dans ce travail,</a:t>
            </a:r>
            <a:endParaRPr lang="fr-FR" dirty="0"/>
          </a:p>
        </p:txBody>
      </p:sp>
      <p:sp>
        <p:nvSpPr>
          <p:cNvPr id="4" name="Espace réservé du numéro de diapositive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35</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0403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Shape 497"/>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dirty="0" smtClean="0">
                <a:solidFill>
                  <a:schemeClr val="dk1"/>
                </a:solidFill>
                <a:latin typeface="Calibri"/>
                <a:ea typeface="Calibri"/>
                <a:cs typeface="Calibri"/>
                <a:sym typeface="Calibri"/>
              </a:rPr>
              <a:t>Ce projet ouvre des perspectives comme</a:t>
            </a:r>
            <a:r>
              <a:rPr lang="fr-FR" sz="1200" b="0" i="0" u="none" strike="noStrike" cap="none" baseline="0" dirty="0" smtClean="0">
                <a:solidFill>
                  <a:schemeClr val="dk1"/>
                </a:solidFill>
                <a:latin typeface="Calibri"/>
                <a:ea typeface="Calibri"/>
                <a:cs typeface="Calibri"/>
                <a:sym typeface="Calibri"/>
              </a:rPr>
              <a:t> : ,,,,,,,,,,,,,,,,,</a:t>
            </a:r>
            <a:endParaRPr sz="1200" b="0" i="0" u="none" strike="noStrike" cap="none" dirty="0">
              <a:solidFill>
                <a:schemeClr val="dk1"/>
              </a:solidFill>
              <a:latin typeface="Calibri"/>
              <a:ea typeface="Calibri"/>
              <a:cs typeface="Calibri"/>
              <a:sym typeface="Calibri"/>
            </a:endParaRPr>
          </a:p>
        </p:txBody>
      </p:sp>
      <p:sp>
        <p:nvSpPr>
          <p:cNvPr id="498" name="Shape 49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
        <p:nvSpPr>
          <p:cNvPr id="499" name="Shape 499"/>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8815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1" name="Shape 51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dirty="0" smtClean="0">
                <a:solidFill>
                  <a:schemeClr val="dk1"/>
                </a:solidFill>
                <a:latin typeface="Calibri"/>
                <a:ea typeface="Calibri"/>
                <a:cs typeface="Calibri"/>
                <a:sym typeface="Calibri"/>
              </a:rPr>
              <a:t>Merci pour votre attention</a:t>
            </a:r>
            <a:r>
              <a:rPr lang="fr-FR" sz="1200" b="0" i="0" u="none" strike="noStrike" cap="none" baseline="0" dirty="0" smtClean="0">
                <a:solidFill>
                  <a:schemeClr val="dk1"/>
                </a:solidFill>
                <a:latin typeface="Calibri"/>
                <a:ea typeface="Calibri"/>
                <a:cs typeface="Calibri"/>
                <a:sym typeface="Calibri"/>
              </a:rPr>
              <a:t> et je suis prés de tous vous questions , mais avant je vais lancer un petit démo sur notre projet pour vous mieux comprendre ,</a:t>
            </a:r>
            <a:endParaRPr sz="1200" b="0" i="0" u="none" strike="noStrike" cap="none" dirty="0">
              <a:solidFill>
                <a:schemeClr val="dk1"/>
              </a:solidFill>
              <a:latin typeface="Calibri"/>
              <a:ea typeface="Calibri"/>
              <a:cs typeface="Calibri"/>
              <a:sym typeface="Calibri"/>
            </a:endParaRPr>
          </a:p>
        </p:txBody>
      </p:sp>
      <p:sp>
        <p:nvSpPr>
          <p:cNvPr id="512" name="Shape 51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4066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Shape 11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dirty="0" smtClean="0">
                <a:solidFill>
                  <a:schemeClr val="dk1"/>
                </a:solidFill>
                <a:latin typeface="Calibri"/>
                <a:ea typeface="Calibri"/>
                <a:cs typeface="Calibri"/>
                <a:sym typeface="Calibri"/>
              </a:rPr>
              <a:t>Je</a:t>
            </a:r>
            <a:r>
              <a:rPr lang="fr-FR" sz="1200" b="0" i="0" u="none" strike="noStrike" cap="none" baseline="0" dirty="0" smtClean="0">
                <a:solidFill>
                  <a:schemeClr val="dk1"/>
                </a:solidFill>
                <a:latin typeface="Calibri"/>
                <a:ea typeface="Calibri"/>
                <a:cs typeface="Calibri"/>
                <a:sym typeface="Calibri"/>
              </a:rPr>
              <a:t> vais citer la des </a:t>
            </a:r>
            <a:r>
              <a:rPr lang="fr-FR" sz="1200" b="0" i="0" u="none" strike="noStrike" cap="none" baseline="0" dirty="0" err="1" smtClean="0">
                <a:solidFill>
                  <a:schemeClr val="dk1"/>
                </a:solidFill>
                <a:latin typeface="Calibri"/>
                <a:ea typeface="Calibri"/>
                <a:cs typeface="Calibri"/>
                <a:sym typeface="Calibri"/>
              </a:rPr>
              <a:t>exepmles</a:t>
            </a:r>
            <a:r>
              <a:rPr lang="fr-FR" sz="1200" b="0" i="0" u="none" strike="noStrike" cap="none" baseline="0" dirty="0" smtClean="0">
                <a:solidFill>
                  <a:schemeClr val="dk1"/>
                </a:solidFill>
                <a:latin typeface="Calibri"/>
                <a:ea typeface="Calibri"/>
                <a:cs typeface="Calibri"/>
                <a:sym typeface="Calibri"/>
              </a:rPr>
              <a:t> des objets </a:t>
            </a:r>
            <a:r>
              <a:rPr lang="fr-FR" sz="1200" b="0" i="0" u="none" strike="noStrike" cap="none" baseline="0" dirty="0" err="1" smtClean="0">
                <a:solidFill>
                  <a:schemeClr val="dk1"/>
                </a:solidFill>
                <a:latin typeface="Calibri"/>
                <a:ea typeface="Calibri"/>
                <a:cs typeface="Calibri"/>
                <a:sym typeface="Calibri"/>
              </a:rPr>
              <a:t>connetctée</a:t>
            </a:r>
            <a:r>
              <a:rPr lang="fr-FR" sz="1200" b="0" i="0" u="none" strike="noStrike" cap="none" baseline="0" dirty="0" smtClean="0">
                <a:solidFill>
                  <a:schemeClr val="dk1"/>
                </a:solidFill>
                <a:latin typeface="Calibri"/>
                <a:ea typeface="Calibri"/>
                <a:cs typeface="Calibri"/>
                <a:sym typeface="Calibri"/>
              </a:rPr>
              <a:t> qui sont très connue sur le marché mondiale et je vais commencer par Google home:</a:t>
            </a:r>
          </a:p>
          <a:p>
            <a:pPr marL="171450" marR="0" lvl="0" indent="-171450" algn="l" rtl="0">
              <a:spcBef>
                <a:spcPts val="0"/>
              </a:spcBef>
              <a:spcAft>
                <a:spcPts val="0"/>
              </a:spcAft>
              <a:buFont typeface="Arial" charset="0"/>
              <a:buChar char="•"/>
            </a:pPr>
            <a:r>
              <a:rPr lang="fr-FR" sz="1200" b="0" i="0" u="none" strike="noStrike" cap="none" dirty="0" smtClean="0">
                <a:solidFill>
                  <a:schemeClr val="dk1"/>
                </a:solidFill>
                <a:effectLst/>
                <a:latin typeface="Calibri"/>
                <a:ea typeface="Calibri"/>
                <a:cs typeface="Calibri"/>
                <a:sym typeface="Calibri"/>
              </a:rPr>
              <a:t>Le Google Home est un appareil de nouveau génération</a:t>
            </a:r>
            <a:r>
              <a:rPr lang="fr-FR" sz="1200" b="0" i="0" u="none" strike="noStrike" cap="none" baseline="0" dirty="0" smtClean="0">
                <a:solidFill>
                  <a:schemeClr val="dk1"/>
                </a:solidFill>
                <a:effectLst/>
                <a:latin typeface="Calibri"/>
                <a:ea typeface="Calibri"/>
                <a:cs typeface="Calibri"/>
                <a:sym typeface="Calibri"/>
              </a:rPr>
              <a:t>, </a:t>
            </a:r>
            <a:r>
              <a:rPr lang="fr-FR" sz="1200" b="0" i="0" u="none" strike="noStrike" cap="none" dirty="0" smtClean="0">
                <a:solidFill>
                  <a:schemeClr val="dk1"/>
                </a:solidFill>
                <a:effectLst/>
                <a:latin typeface="Calibri"/>
                <a:ea typeface="Calibri"/>
                <a:cs typeface="Calibri"/>
                <a:sym typeface="Calibri"/>
              </a:rPr>
              <a:t>c’est à la fois une enceinte et un assistant domestique. L’appareil est composé d’un haut-parleur et de deux microphones, sans écran, tout se passe par le son. Vous lui posez des questions, il vous répond.</a:t>
            </a:r>
          </a:p>
          <a:p>
            <a:pPr marL="171450" marR="0" lvl="0" indent="-171450" algn="l" rtl="0">
              <a:spcBef>
                <a:spcPts val="0"/>
              </a:spcBef>
              <a:spcAft>
                <a:spcPts val="0"/>
              </a:spcAft>
              <a:buFont typeface="Arial" charset="0"/>
              <a:buChar char="•"/>
            </a:pPr>
            <a:endParaRPr lang="fr-FR" sz="1200" b="0" i="0" u="none" strike="noStrike" cap="none" dirty="0">
              <a:solidFill>
                <a:schemeClr val="dk1"/>
              </a:solidFill>
              <a:effectLst/>
              <a:latin typeface="Calibri"/>
              <a:ea typeface="Calibri"/>
              <a:cs typeface="Calibri"/>
              <a:sym typeface="Calibri"/>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charset="0"/>
              <a:buChar char="•"/>
              <a:tabLst/>
              <a:defRPr/>
            </a:pPr>
            <a:r>
              <a:rPr lang="fr-FR" sz="1200" dirty="0" smtClean="0">
                <a:solidFill>
                  <a:schemeClr val="tx1">
                    <a:lumMod val="65000"/>
                    <a:lumOff val="35000"/>
                  </a:schemeClr>
                </a:solidFill>
                <a:latin typeface="Times New Roman" charset="0"/>
                <a:ea typeface="Times New Roman" charset="0"/>
                <a:cs typeface="Times New Roman" charset="0"/>
              </a:rPr>
              <a:t>Genius 9000n</a:t>
            </a:r>
            <a:r>
              <a:rPr lang="fr-FR" sz="1200" b="0" i="0" u="none" strike="noStrike" cap="none" baseline="0" dirty="0" smtClean="0">
                <a:solidFill>
                  <a:schemeClr val="dk1"/>
                </a:solidFill>
                <a:effectLst/>
                <a:latin typeface="Calibri"/>
                <a:ea typeface="Calibri"/>
                <a:cs typeface="Calibri"/>
                <a:sym typeface="Calibri"/>
              </a:rPr>
              <a:t> : brosse à dents connectée de chez oral-B qui permet de vérifier si vous avez bien brosser les dents via une application mobile. </a:t>
            </a:r>
            <a:endParaRPr lang="fr-FR" sz="1200" dirty="0" smtClean="0">
              <a:solidFill>
                <a:schemeClr val="tx1">
                  <a:lumMod val="65000"/>
                  <a:lumOff val="35000"/>
                </a:schemeClr>
              </a:solidFill>
              <a:latin typeface="Times New Roman" charset="0"/>
              <a:ea typeface="Times New Roman" charset="0"/>
              <a:cs typeface="Times New Roman" charset="0"/>
            </a:endParaRPr>
          </a:p>
        </p:txBody>
      </p:sp>
      <p:sp>
        <p:nvSpPr>
          <p:cNvPr id="116" name="Shape 11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
        <p:nvSpPr>
          <p:cNvPr id="117" name="Shape 117"/>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3444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Shape 11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dirty="0" err="1" smtClean="0">
                <a:solidFill>
                  <a:schemeClr val="dk1"/>
                </a:solidFill>
                <a:latin typeface="Calibri"/>
                <a:ea typeface="Calibri"/>
                <a:cs typeface="Calibri"/>
                <a:sym typeface="Calibri"/>
              </a:rPr>
              <a:t>Granter</a:t>
            </a:r>
            <a:r>
              <a:rPr lang="fr-FR" sz="1200" b="0" i="0" u="none" strike="noStrike" cap="none" dirty="0" smtClean="0">
                <a:solidFill>
                  <a:schemeClr val="dk1"/>
                </a:solidFill>
                <a:latin typeface="Calibri"/>
                <a:ea typeface="Calibri"/>
                <a:cs typeface="Calibri"/>
                <a:sym typeface="Calibri"/>
              </a:rPr>
              <a:t>:</a:t>
            </a:r>
            <a:r>
              <a:rPr lang="fr-FR" sz="1200" b="0" i="0" u="none" strike="noStrike" cap="none" baseline="0" dirty="0" smtClean="0">
                <a:solidFill>
                  <a:schemeClr val="dk1"/>
                </a:solidFill>
                <a:latin typeface="Calibri"/>
                <a:ea typeface="Calibri"/>
                <a:cs typeface="Calibri"/>
                <a:sym typeface="Calibri"/>
              </a:rPr>
              <a:t> </a:t>
            </a:r>
            <a:r>
              <a:rPr lang="fr-FR" sz="1200" b="0" i="0" u="none" strike="noStrike" cap="none" dirty="0" smtClean="0">
                <a:solidFill>
                  <a:schemeClr val="dk1"/>
                </a:solidFill>
                <a:effectLst/>
                <a:latin typeface="Calibri"/>
                <a:ea typeface="Calibri"/>
                <a:cs typeface="Calibri"/>
                <a:sym typeface="Calibri"/>
              </a:rPr>
              <a:t>Gartner Inc. est une entreprise américaine de conseil et de recherche dans le domaine des techniques avancées dont le siège social est situé à Stamford au Connecticut</a:t>
            </a:r>
          </a:p>
          <a:p>
            <a:pPr marL="0" marR="0" lvl="0" indent="0" algn="l" rtl="0">
              <a:spcBef>
                <a:spcPts val="0"/>
              </a:spcBef>
              <a:spcAft>
                <a:spcPts val="0"/>
              </a:spcAft>
              <a:buNone/>
            </a:pPr>
            <a:endParaRPr lang="fr-FR" sz="1200" dirty="0" smtClean="0">
              <a:solidFill>
                <a:schemeClr val="tx1">
                  <a:lumMod val="65000"/>
                  <a:lumOff val="35000"/>
                </a:schemeClr>
              </a:solidFill>
              <a:latin typeface="Times New Roman" charset="0"/>
              <a:ea typeface="Times New Roman" charset="0"/>
              <a:cs typeface="Times New Roman" charset="0"/>
            </a:endParaRPr>
          </a:p>
        </p:txBody>
      </p:sp>
      <p:sp>
        <p:nvSpPr>
          <p:cNvPr id="116" name="Shape 11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
        <p:nvSpPr>
          <p:cNvPr id="117" name="Shape 117"/>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0100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030B4F85-B410-432A-9717-9F91CAAAA956}" type="slidenum">
              <a:rPr lang="fr-FR" smtClean="0"/>
              <a:t>7</a:t>
            </a:fld>
            <a:endParaRPr lang="fr-FR"/>
          </a:p>
        </p:txBody>
      </p:sp>
    </p:spTree>
    <p:extLst>
      <p:ext uri="{BB962C8B-B14F-4D97-AF65-F5344CB8AC3E}">
        <p14:creationId xmlns:p14="http://schemas.microsoft.com/office/powerpoint/2010/main" val="122384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Shape 207"/>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smtClean="0">
                <a:solidFill>
                  <a:schemeClr val="dk1"/>
                </a:solidFill>
                <a:effectLst/>
                <a:latin typeface="Calibri"/>
                <a:ea typeface="Calibri"/>
                <a:cs typeface="Calibri"/>
                <a:sym typeface="Calibri"/>
              </a:rPr>
              <a:t>Je </a:t>
            </a:r>
            <a:r>
              <a:rPr lang="en-US" sz="1200" b="0" i="0" u="none" strike="noStrike" cap="none" dirty="0" err="1" smtClean="0">
                <a:solidFill>
                  <a:schemeClr val="dk1"/>
                </a:solidFill>
                <a:effectLst/>
                <a:latin typeface="Calibri"/>
                <a:ea typeface="Calibri"/>
                <a:cs typeface="Calibri"/>
                <a:sym typeface="Calibri"/>
              </a:rPr>
              <a:t>vais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présenter</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maintenant</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quelque</a:t>
            </a:r>
            <a:r>
              <a:rPr lang="en-US" sz="1200" b="0" i="0" u="none" strike="noStrike" cap="none" dirty="0" smtClean="0">
                <a:solidFill>
                  <a:schemeClr val="dk1"/>
                </a:solidFill>
                <a:effectLst/>
                <a:latin typeface="Calibri"/>
                <a:ea typeface="Calibri"/>
                <a:cs typeface="Calibri"/>
                <a:sym typeface="Calibri"/>
              </a:rPr>
              <a:t> plateforme </a:t>
            </a:r>
            <a:r>
              <a:rPr lang="en-US" sz="1200" b="0" i="0" u="none" strike="noStrike" cap="none" dirty="0" err="1" smtClean="0">
                <a:solidFill>
                  <a:schemeClr val="dk1"/>
                </a:solidFill>
                <a:effectLst/>
                <a:latin typeface="Calibri"/>
                <a:ea typeface="Calibri"/>
                <a:cs typeface="Calibri"/>
                <a:sym typeface="Calibri"/>
              </a:rPr>
              <a:t>iot</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existant</a:t>
            </a:r>
            <a:r>
              <a:rPr lang="en-US" sz="1200" b="0" i="0" u="none" strike="noStrike" cap="none" dirty="0" smtClean="0">
                <a:solidFill>
                  <a:schemeClr val="dk1"/>
                </a:solidFill>
                <a:effectLst/>
                <a:latin typeface="Calibri"/>
                <a:ea typeface="Calibri"/>
                <a:cs typeface="Calibri"/>
                <a:sym typeface="Calibri"/>
              </a:rPr>
              <a:t> sur le </a:t>
            </a:r>
            <a:r>
              <a:rPr lang="en-US" sz="1200" b="0" i="0" u="none" strike="noStrike" cap="none" dirty="0" err="1" smtClean="0">
                <a:solidFill>
                  <a:schemeClr val="dk1"/>
                </a:solidFill>
                <a:effectLst/>
                <a:latin typeface="Calibri"/>
                <a:ea typeface="Calibri"/>
                <a:cs typeface="Calibri"/>
                <a:sym typeface="Calibri"/>
              </a:rPr>
              <a:t>marché</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Enfaîte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il</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existe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plusieurs</a:t>
            </a:r>
            <a:r>
              <a:rPr lang="en-US" sz="1200" b="0" i="0" u="none" strike="noStrike" cap="none" dirty="0" smtClean="0">
                <a:solidFill>
                  <a:schemeClr val="dk1"/>
                </a:solidFill>
                <a:effectLst/>
                <a:latin typeface="Calibri"/>
                <a:ea typeface="Calibri"/>
                <a:cs typeface="Calibri"/>
                <a:sym typeface="Calibri"/>
              </a:rPr>
              <a:t> plateforme qui </a:t>
            </a:r>
            <a:r>
              <a:rPr lang="en-US" sz="1200" b="0" i="0" u="none" strike="noStrike" cap="none" dirty="0" err="1" smtClean="0">
                <a:solidFill>
                  <a:schemeClr val="dk1"/>
                </a:solidFill>
                <a:effectLst/>
                <a:latin typeface="Calibri"/>
                <a:ea typeface="Calibri"/>
                <a:cs typeface="Calibri"/>
                <a:sym typeface="Calibri"/>
              </a:rPr>
              <a:t>sont</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soit</a:t>
            </a:r>
            <a:r>
              <a:rPr lang="en-US" sz="1200" b="0" i="0" u="none" strike="noStrike" cap="none" dirty="0" smtClean="0">
                <a:solidFill>
                  <a:schemeClr val="dk1"/>
                </a:solidFill>
                <a:effectLst/>
                <a:latin typeface="Calibri"/>
                <a:ea typeface="Calibri"/>
                <a:cs typeface="Calibri"/>
                <a:sym typeface="Calibri"/>
              </a:rPr>
              <a:t> open source </a:t>
            </a:r>
            <a:r>
              <a:rPr lang="en-US" sz="1200" b="0" i="0" u="none" strike="noStrike" cap="none" dirty="0" err="1" smtClean="0">
                <a:solidFill>
                  <a:schemeClr val="dk1"/>
                </a:solidFill>
                <a:effectLst/>
                <a:latin typeface="Calibri"/>
                <a:ea typeface="Calibri"/>
                <a:cs typeface="Calibri"/>
                <a:sym typeface="Calibri"/>
              </a:rPr>
              <a:t>comme</a:t>
            </a:r>
            <a:r>
              <a:rPr lang="en-US" sz="1200" b="0" i="0" u="none" strike="noStrike" cap="none" dirty="0" smtClean="0">
                <a:solidFill>
                  <a:schemeClr val="dk1"/>
                </a:solidFill>
                <a:effectLst/>
                <a:latin typeface="Calibri"/>
                <a:ea typeface="Calibri"/>
                <a:cs typeface="Calibri"/>
                <a:sym typeface="Calibri"/>
              </a:rPr>
              <a:t> KAA </a:t>
            </a:r>
            <a:r>
              <a:rPr lang="en-US" sz="1200" b="0" i="0" u="none" strike="noStrike" cap="none" dirty="0" err="1" smtClean="0">
                <a:solidFill>
                  <a:schemeClr val="dk1"/>
                </a:solidFill>
                <a:effectLst/>
                <a:latin typeface="Calibri"/>
                <a:ea typeface="Calibri"/>
                <a:cs typeface="Calibri"/>
                <a:sym typeface="Calibri"/>
              </a:rPr>
              <a:t>iot</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platfome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ou</a:t>
            </a:r>
            <a:r>
              <a:rPr lang="en-US" sz="1200" b="0" i="0" u="none" strike="noStrike" cap="none" dirty="0" smtClean="0">
                <a:solidFill>
                  <a:schemeClr val="dk1"/>
                </a:solidFill>
                <a:effectLst/>
                <a:latin typeface="Calibri"/>
                <a:ea typeface="Calibri"/>
                <a:cs typeface="Calibri"/>
                <a:sym typeface="Calibri"/>
              </a:rPr>
              <a:t> closed source et </a:t>
            </a:r>
            <a:r>
              <a:rPr lang="en-US" sz="1200" b="0" i="0" u="none" strike="noStrike" cap="none" dirty="0" err="1" smtClean="0">
                <a:solidFill>
                  <a:schemeClr val="dk1"/>
                </a:solidFill>
                <a:effectLst/>
                <a:latin typeface="Calibri"/>
                <a:ea typeface="Calibri"/>
                <a:cs typeface="Calibri"/>
                <a:sym typeface="Calibri"/>
              </a:rPr>
              <a:t>payant</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comme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ibm</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ou</a:t>
            </a:r>
            <a:r>
              <a:rPr lang="en-US" sz="1200" b="0" i="0" u="none" strike="noStrike" cap="none" dirty="0" smtClean="0">
                <a:solidFill>
                  <a:schemeClr val="dk1"/>
                </a:solidFill>
                <a:effectLst/>
                <a:latin typeface="Calibri"/>
                <a:ea typeface="Calibri"/>
                <a:cs typeface="Calibri"/>
                <a:sym typeface="Calibri"/>
              </a:rPr>
              <a:t> amazon. </a:t>
            </a:r>
            <a:r>
              <a:rPr lang="en-US" sz="1200" b="0" i="0" u="none" strike="noStrike" cap="none" dirty="0" err="1" smtClean="0">
                <a:solidFill>
                  <a:schemeClr val="dk1"/>
                </a:solidFill>
                <a:effectLst/>
                <a:latin typeface="Calibri"/>
                <a:ea typeface="Calibri"/>
                <a:cs typeface="Calibri"/>
                <a:sym typeface="Calibri"/>
              </a:rPr>
              <a:t>En</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faite</a:t>
            </a:r>
            <a:r>
              <a:rPr lang="en-US" sz="1200" b="0" i="0" u="none" strike="noStrike" cap="none" dirty="0" smtClean="0">
                <a:solidFill>
                  <a:schemeClr val="dk1"/>
                </a:solidFill>
                <a:effectLst/>
                <a:latin typeface="Calibri"/>
                <a:ea typeface="Calibri"/>
                <a:cs typeface="Calibri"/>
                <a:sym typeface="Calibri"/>
              </a:rPr>
              <a:t> amazon ne </a:t>
            </a:r>
            <a:r>
              <a:rPr lang="en-US" sz="1200" b="0" i="0" u="none" strike="noStrike" cap="none" dirty="0" err="1" smtClean="0">
                <a:solidFill>
                  <a:schemeClr val="dk1"/>
                </a:solidFill>
                <a:effectLst/>
                <a:latin typeface="Calibri"/>
                <a:ea typeface="Calibri"/>
                <a:cs typeface="Calibri"/>
                <a:sym typeface="Calibri"/>
              </a:rPr>
              <a:t>donne</a:t>
            </a:r>
            <a:r>
              <a:rPr lang="en-US" sz="1200" b="0" i="0" u="none" strike="noStrike" cap="none" dirty="0" smtClean="0">
                <a:solidFill>
                  <a:schemeClr val="dk1"/>
                </a:solidFill>
                <a:effectLst/>
                <a:latin typeface="Calibri"/>
                <a:ea typeface="Calibri"/>
                <a:cs typeface="Calibri"/>
                <a:sym typeface="Calibri"/>
              </a:rPr>
              <a:t> pas </a:t>
            </a:r>
            <a:r>
              <a:rPr lang="en-US" sz="1200" b="0" i="0" u="none" strike="noStrike" cap="none" dirty="0" err="1" smtClean="0">
                <a:solidFill>
                  <a:schemeClr val="dk1"/>
                </a:solidFill>
                <a:effectLst/>
                <a:latin typeface="Calibri"/>
                <a:ea typeface="Calibri"/>
                <a:cs typeface="Calibri"/>
                <a:sym typeface="Calibri"/>
              </a:rPr>
              <a:t>l’accès</a:t>
            </a:r>
            <a:r>
              <a:rPr lang="en-US" sz="1200" b="0" i="0" u="none" strike="noStrike" cap="none" dirty="0" smtClean="0">
                <a:solidFill>
                  <a:schemeClr val="dk1"/>
                </a:solidFill>
                <a:effectLst/>
                <a:latin typeface="Calibri"/>
                <a:ea typeface="Calibri"/>
                <a:cs typeface="Calibri"/>
                <a:sym typeface="Calibri"/>
              </a:rPr>
              <a:t> aux </a:t>
            </a:r>
            <a:r>
              <a:rPr lang="en-US" sz="1200" b="0" i="0" u="none" strike="noStrike" cap="none" dirty="0" err="1" smtClean="0">
                <a:solidFill>
                  <a:schemeClr val="dk1"/>
                </a:solidFill>
                <a:effectLst/>
                <a:latin typeface="Calibri"/>
                <a:ea typeface="Calibri"/>
                <a:cs typeface="Calibri"/>
                <a:sym typeface="Calibri"/>
              </a:rPr>
              <a:t>plateformes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qu’avec</a:t>
            </a:r>
            <a:r>
              <a:rPr lang="en-US" sz="1200" b="0" i="0" u="none" strike="noStrike" cap="none" dirty="0" smtClean="0">
                <a:solidFill>
                  <a:schemeClr val="dk1"/>
                </a:solidFill>
                <a:effectLst/>
                <a:latin typeface="Calibri"/>
                <a:ea typeface="Calibri"/>
                <a:cs typeface="Calibri"/>
                <a:sym typeface="Calibri"/>
              </a:rPr>
              <a:t> des </a:t>
            </a:r>
            <a:r>
              <a:rPr lang="en-US" sz="1200" b="0" i="0" u="none" strike="noStrike" cap="none" dirty="0" err="1" smtClean="0">
                <a:solidFill>
                  <a:schemeClr val="dk1"/>
                </a:solidFill>
                <a:effectLst/>
                <a:latin typeface="Calibri"/>
                <a:ea typeface="Calibri"/>
                <a:cs typeface="Calibri"/>
                <a:sym typeface="Calibri"/>
              </a:rPr>
              <a:t>comptes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payants</a:t>
            </a:r>
            <a:r>
              <a:rPr lang="en-US" sz="1200" b="0" i="0" u="none" strike="noStrike" cap="none" dirty="0" smtClean="0">
                <a:solidFill>
                  <a:schemeClr val="dk1"/>
                </a:solidFill>
                <a:effectLst/>
                <a:latin typeface="Calibri"/>
                <a:ea typeface="Calibri"/>
                <a:cs typeface="Calibri"/>
                <a:sym typeface="Calibri"/>
              </a:rPr>
              <a:t>. Par </a:t>
            </a:r>
            <a:r>
              <a:rPr lang="en-US" sz="1200" b="0" i="0" u="none" strike="noStrike" cap="none" dirty="0" err="1" smtClean="0">
                <a:solidFill>
                  <a:schemeClr val="dk1"/>
                </a:solidFill>
                <a:effectLst/>
                <a:latin typeface="Calibri"/>
                <a:ea typeface="Calibri"/>
                <a:cs typeface="Calibri"/>
                <a:sym typeface="Calibri"/>
              </a:rPr>
              <a:t>contre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il</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offre</a:t>
            </a:r>
            <a:r>
              <a:rPr lang="en-US" sz="1200" b="0" i="0" u="none" strike="noStrike" cap="none" dirty="0" smtClean="0">
                <a:solidFill>
                  <a:schemeClr val="dk1"/>
                </a:solidFill>
                <a:effectLst/>
                <a:latin typeface="Calibri"/>
                <a:ea typeface="Calibri"/>
                <a:cs typeface="Calibri"/>
                <a:sym typeface="Calibri"/>
              </a:rPr>
              <a:t> des services et des </a:t>
            </a:r>
            <a:r>
              <a:rPr lang="en-US" sz="1200" b="0" i="0" u="none" strike="noStrike" cap="none" dirty="0" err="1" smtClean="0">
                <a:solidFill>
                  <a:schemeClr val="dk1"/>
                </a:solidFill>
                <a:effectLst/>
                <a:latin typeface="Calibri"/>
                <a:ea typeface="Calibri"/>
                <a:cs typeface="Calibri"/>
                <a:sym typeface="Calibri"/>
              </a:rPr>
              <a:t>outils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très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puissants</a:t>
            </a:r>
            <a:r>
              <a:rPr lang="en-US" sz="1200" b="0" i="0" u="none" strike="noStrike" cap="none" dirty="0" smtClean="0">
                <a:solidFill>
                  <a:schemeClr val="dk1"/>
                </a:solidFill>
                <a:effectLst/>
                <a:latin typeface="Calibri"/>
                <a:ea typeface="Calibri"/>
                <a:cs typeface="Calibri"/>
                <a:sym typeface="Calibri"/>
              </a:rPr>
              <a:t> et </a:t>
            </a:r>
            <a:r>
              <a:rPr lang="en-US" sz="1200" b="0" i="0" u="none" strike="noStrike" cap="none" dirty="0" err="1" smtClean="0">
                <a:solidFill>
                  <a:schemeClr val="dk1"/>
                </a:solidFill>
                <a:effectLst/>
                <a:latin typeface="Calibri"/>
                <a:ea typeface="Calibri"/>
                <a:cs typeface="Calibri"/>
                <a:sym typeface="Calibri"/>
              </a:rPr>
              <a:t>robustes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comme</a:t>
            </a:r>
            <a:r>
              <a:rPr lang="en-US" sz="1200" b="0" i="0" u="none" strike="noStrike" cap="none" dirty="0" smtClean="0">
                <a:solidFill>
                  <a:schemeClr val="dk1"/>
                </a:solidFill>
                <a:effectLst/>
                <a:latin typeface="Calibri"/>
                <a:ea typeface="Calibri"/>
                <a:cs typeface="Calibri"/>
                <a:sym typeface="Calibri"/>
              </a:rPr>
              <a:t> mongoose </a:t>
            </a:r>
            <a:r>
              <a:rPr lang="en-US" sz="1200" b="0" i="0" u="none" strike="noStrike" cap="none" dirty="0" err="1" smtClean="0">
                <a:solidFill>
                  <a:schemeClr val="dk1"/>
                </a:solidFill>
                <a:effectLst/>
                <a:latin typeface="Calibri"/>
                <a:ea typeface="Calibri"/>
                <a:cs typeface="Calibri"/>
                <a:sym typeface="Calibri"/>
              </a:rPr>
              <a:t>os</a:t>
            </a:r>
            <a:r>
              <a:rPr lang="en-US" sz="1200" b="0" i="0" u="none" strike="noStrike" cap="none" dirty="0" smtClean="0">
                <a:solidFill>
                  <a:schemeClr val="dk1"/>
                </a:solidFill>
                <a:effectLst/>
                <a:latin typeface="Calibri"/>
                <a:ea typeface="Calibri"/>
                <a:cs typeface="Calibri"/>
                <a:sym typeface="Calibri"/>
              </a:rPr>
              <a:t> (un </a:t>
            </a:r>
            <a:r>
              <a:rPr lang="en-US" sz="1200" b="0" i="0" u="none" strike="noStrike" cap="none" dirty="0" err="1" smtClean="0">
                <a:solidFill>
                  <a:schemeClr val="dk1"/>
                </a:solidFill>
                <a:effectLst/>
                <a:latin typeface="Calibri"/>
                <a:ea typeface="Calibri"/>
                <a:cs typeface="Calibri"/>
                <a:sym typeface="Calibri"/>
              </a:rPr>
              <a:t>système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d’exploitation</a:t>
            </a:r>
            <a:r>
              <a:rPr lang="en-US" sz="1200" b="0" i="0" u="none" strike="noStrike" cap="none" dirty="0" smtClean="0">
                <a:solidFill>
                  <a:schemeClr val="dk1"/>
                </a:solidFill>
                <a:effectLst/>
                <a:latin typeface="Calibri"/>
                <a:ea typeface="Calibri"/>
                <a:cs typeface="Calibri"/>
                <a:sym typeface="Calibri"/>
              </a:rPr>
              <a:t> temps </a:t>
            </a:r>
            <a:r>
              <a:rPr lang="en-US" sz="1200" b="0" i="0" u="none" strike="noStrike" cap="none" dirty="0" err="1" smtClean="0">
                <a:solidFill>
                  <a:schemeClr val="dk1"/>
                </a:solidFill>
                <a:effectLst/>
                <a:latin typeface="Calibri"/>
                <a:ea typeface="Calibri"/>
                <a:cs typeface="Calibri"/>
                <a:sym typeface="Calibri"/>
              </a:rPr>
              <a:t>réel</a:t>
            </a:r>
            <a:r>
              <a:rPr lang="en-US" sz="1200" b="0" i="0" u="none" strike="noStrike" cap="none" dirty="0" smtClean="0">
                <a:solidFill>
                  <a:schemeClr val="dk1"/>
                </a:solidFill>
                <a:effectLst/>
                <a:latin typeface="Calibri"/>
                <a:ea typeface="Calibri"/>
                <a:cs typeface="Calibri"/>
                <a:sym typeface="Calibri"/>
              </a:rPr>
              <a:t>) qui </a:t>
            </a:r>
            <a:r>
              <a:rPr lang="en-US" sz="1200" b="0" i="0" u="none" strike="noStrike" cap="none" dirty="0" err="1" smtClean="0">
                <a:solidFill>
                  <a:schemeClr val="dk1"/>
                </a:solidFill>
                <a:effectLst/>
                <a:latin typeface="Calibri"/>
                <a:ea typeface="Calibri"/>
                <a:cs typeface="Calibri"/>
                <a:sym typeface="Calibri"/>
              </a:rPr>
              <a:t>permet</a:t>
            </a:r>
            <a:r>
              <a:rPr lang="en-US" sz="1200" b="0" i="0" u="none" strike="noStrike" cap="none" dirty="0" smtClean="0">
                <a:solidFill>
                  <a:schemeClr val="dk1"/>
                </a:solidFill>
                <a:effectLst/>
                <a:latin typeface="Calibri"/>
                <a:ea typeface="Calibri"/>
                <a:cs typeface="Calibri"/>
                <a:sym typeface="Calibri"/>
              </a:rPr>
              <a:t> de </a:t>
            </a:r>
            <a:r>
              <a:rPr lang="en-US" sz="1200" b="0" i="0" u="none" strike="noStrike" cap="none" dirty="0" err="1" smtClean="0">
                <a:solidFill>
                  <a:schemeClr val="dk1"/>
                </a:solidFill>
                <a:effectLst/>
                <a:latin typeface="Calibri"/>
                <a:ea typeface="Calibri"/>
                <a:cs typeface="Calibri"/>
                <a:sym typeface="Calibri"/>
              </a:rPr>
              <a:t>gérer</a:t>
            </a:r>
            <a:r>
              <a:rPr lang="en-US" sz="1200" b="0" i="0" u="none" strike="noStrike" cap="none" dirty="0" smtClean="0">
                <a:solidFill>
                  <a:schemeClr val="dk1"/>
                </a:solidFill>
                <a:effectLst/>
                <a:latin typeface="Calibri"/>
                <a:ea typeface="Calibri"/>
                <a:cs typeface="Calibri"/>
                <a:sym typeface="Calibri"/>
              </a:rPr>
              <a:t> un ensemble important des taches sur </a:t>
            </a:r>
            <a:r>
              <a:rPr lang="en-US" sz="1200" b="0" i="0" u="none" strike="noStrike" cap="none" dirty="0" err="1" smtClean="0">
                <a:solidFill>
                  <a:schemeClr val="dk1"/>
                </a:solidFill>
                <a:effectLst/>
                <a:latin typeface="Calibri"/>
                <a:ea typeface="Calibri"/>
                <a:cs typeface="Calibri"/>
                <a:sym typeface="Calibri"/>
              </a:rPr>
              <a:t>nos</a:t>
            </a:r>
            <a:r>
              <a:rPr lang="en-US" sz="1200" b="0" i="0" u="none" strike="noStrike" cap="none" dirty="0" smtClean="0">
                <a:solidFill>
                  <a:schemeClr val="dk1"/>
                </a:solidFill>
                <a:effectLst/>
                <a:latin typeface="Calibri"/>
                <a:ea typeface="Calibri"/>
                <a:cs typeface="Calibri"/>
                <a:sym typeface="Calibri"/>
              </a:rPr>
              <a:t> device.</a:t>
            </a:r>
          </a:p>
          <a:p>
            <a:r>
              <a:rPr lang="en-US" sz="1200" b="0" i="0" u="none" strike="noStrike" cap="none" dirty="0" smtClean="0">
                <a:solidFill>
                  <a:schemeClr val="dk1"/>
                </a:solidFill>
                <a:effectLst/>
                <a:latin typeface="Calibri"/>
                <a:ea typeface="Calibri"/>
                <a:cs typeface="Calibri"/>
                <a:sym typeface="Calibri"/>
              </a:rPr>
              <a:t>Les </a:t>
            </a:r>
            <a:r>
              <a:rPr lang="en-US" sz="1200" b="0" i="0" u="none" strike="noStrike" cap="none" dirty="0" err="1" smtClean="0">
                <a:solidFill>
                  <a:schemeClr val="dk1"/>
                </a:solidFill>
                <a:effectLst/>
                <a:latin typeface="Calibri"/>
                <a:ea typeface="Calibri"/>
                <a:cs typeface="Calibri"/>
                <a:sym typeface="Calibri"/>
              </a:rPr>
              <a:t>plateformes</a:t>
            </a:r>
            <a:r>
              <a:rPr lang="en-US" sz="1200" b="0" i="0" u="none" strike="noStrike" cap="none" dirty="0" smtClean="0">
                <a:solidFill>
                  <a:schemeClr val="dk1"/>
                </a:solidFill>
                <a:effectLst/>
                <a:latin typeface="Calibri"/>
                <a:ea typeface="Calibri"/>
                <a:cs typeface="Calibri"/>
                <a:sym typeface="Calibri"/>
              </a:rPr>
              <a:t> open source </a:t>
            </a:r>
            <a:r>
              <a:rPr lang="en-US" sz="1200" b="0" i="0" u="none" strike="noStrike" cap="none" dirty="0" err="1" smtClean="0">
                <a:solidFill>
                  <a:schemeClr val="dk1"/>
                </a:solidFill>
                <a:effectLst/>
                <a:latin typeface="Calibri"/>
                <a:ea typeface="Calibri"/>
                <a:cs typeface="Calibri"/>
                <a:sym typeface="Calibri"/>
              </a:rPr>
              <a:t>telque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kaa</a:t>
            </a:r>
            <a:r>
              <a:rPr lang="en-US" sz="1200" b="0" i="0" u="none" strike="noStrike" cap="none" dirty="0" smtClean="0">
                <a:solidFill>
                  <a:schemeClr val="dk1"/>
                </a:solidFill>
                <a:effectLst/>
                <a:latin typeface="Calibri"/>
                <a:ea typeface="Calibri"/>
                <a:cs typeface="Calibri"/>
                <a:sym typeface="Calibri"/>
              </a:rPr>
              <a:t> IOT plateforme </a:t>
            </a:r>
            <a:r>
              <a:rPr lang="en-US" sz="1200" b="0" i="0" u="none" strike="noStrike" cap="none" dirty="0" err="1" smtClean="0">
                <a:solidFill>
                  <a:schemeClr val="dk1"/>
                </a:solidFill>
                <a:effectLst/>
                <a:latin typeface="Calibri"/>
                <a:ea typeface="Calibri"/>
                <a:cs typeface="Calibri"/>
                <a:sym typeface="Calibri"/>
              </a:rPr>
              <a:t>sont</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très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bénéfique</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en</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termes</a:t>
            </a:r>
            <a:r>
              <a:rPr lang="en-US" sz="1200" b="0" i="0" u="none" strike="noStrike" cap="none" dirty="0" smtClean="0">
                <a:solidFill>
                  <a:schemeClr val="dk1"/>
                </a:solidFill>
                <a:effectLst/>
                <a:latin typeface="Calibri"/>
                <a:ea typeface="Calibri"/>
                <a:cs typeface="Calibri"/>
                <a:sym typeface="Calibri"/>
              </a:rPr>
              <a:t> des services, </a:t>
            </a:r>
            <a:r>
              <a:rPr lang="en-US" sz="1200" b="0" i="0" u="none" strike="noStrike" cap="none" dirty="0" err="1" smtClean="0">
                <a:solidFill>
                  <a:schemeClr val="dk1"/>
                </a:solidFill>
                <a:effectLst/>
                <a:latin typeface="Calibri"/>
                <a:ea typeface="Calibri"/>
                <a:cs typeface="Calibri"/>
                <a:sym typeface="Calibri"/>
              </a:rPr>
              <a:t>mais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ils</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provoquent</a:t>
            </a:r>
            <a:r>
              <a:rPr lang="en-US" sz="1200" b="0" i="0" u="none" strike="noStrike" cap="none" dirty="0" smtClean="0">
                <a:solidFill>
                  <a:schemeClr val="dk1"/>
                </a:solidFill>
                <a:effectLst/>
                <a:latin typeface="Calibri"/>
                <a:ea typeface="Calibri"/>
                <a:cs typeface="Calibri"/>
                <a:sym typeface="Calibri"/>
              </a:rPr>
              <a:t> </a:t>
            </a:r>
            <a:r>
              <a:rPr lang="en-US" sz="1200" b="0" i="0" u="none" strike="noStrike" cap="none" dirty="0" err="1" smtClean="0">
                <a:solidFill>
                  <a:schemeClr val="dk1"/>
                </a:solidFill>
                <a:effectLst/>
                <a:latin typeface="Calibri"/>
                <a:ea typeface="Calibri"/>
                <a:cs typeface="Calibri"/>
                <a:sym typeface="Calibri"/>
              </a:rPr>
              <a:t>dans</a:t>
            </a:r>
            <a:r>
              <a:rPr lang="en-US" sz="1200" b="0" i="0" u="none" strike="noStrike" cap="none" dirty="0" smtClean="0">
                <a:solidFill>
                  <a:schemeClr val="dk1"/>
                </a:solidFill>
                <a:effectLst/>
                <a:latin typeface="Calibri"/>
                <a:ea typeface="Calibri"/>
                <a:cs typeface="Calibri"/>
                <a:sym typeface="Calibri"/>
              </a:rPr>
              <a:t> la </a:t>
            </a:r>
            <a:r>
              <a:rPr lang="en-US" sz="1200" b="0" i="0" u="none" strike="noStrike" cap="none" dirty="0" err="1" smtClean="0">
                <a:solidFill>
                  <a:schemeClr val="dk1"/>
                </a:solidFill>
                <a:effectLst/>
                <a:latin typeface="Calibri"/>
                <a:ea typeface="Calibri"/>
                <a:cs typeface="Calibri"/>
                <a:sym typeface="Calibri"/>
              </a:rPr>
              <a:t>plupart</a:t>
            </a:r>
            <a:r>
              <a:rPr lang="en-US" sz="1200" b="0" i="0" u="none" strike="noStrike" cap="none" dirty="0" smtClean="0">
                <a:solidFill>
                  <a:schemeClr val="dk1"/>
                </a:solidFill>
                <a:effectLst/>
                <a:latin typeface="Calibri"/>
                <a:ea typeface="Calibri"/>
                <a:cs typeface="Calibri"/>
                <a:sym typeface="Calibri"/>
              </a:rPr>
              <a:t> des </a:t>
            </a:r>
            <a:r>
              <a:rPr lang="en-US" sz="1200" b="0" i="0" u="none" strike="noStrike" cap="none" dirty="0" err="1" smtClean="0">
                <a:solidFill>
                  <a:schemeClr val="dk1"/>
                </a:solidFill>
                <a:effectLst/>
                <a:latin typeface="Calibri"/>
                <a:ea typeface="Calibri"/>
                <a:cs typeface="Calibri"/>
                <a:sym typeface="Calibri"/>
              </a:rPr>
              <a:t>cas</a:t>
            </a:r>
            <a:r>
              <a:rPr lang="en-US" sz="1200" b="0" i="0" u="none" strike="noStrike" cap="none" dirty="0" smtClean="0">
                <a:solidFill>
                  <a:schemeClr val="dk1"/>
                </a:solidFill>
                <a:effectLst/>
                <a:latin typeface="Calibri"/>
                <a:ea typeface="Calibri"/>
                <a:cs typeface="Calibri"/>
                <a:sym typeface="Calibri"/>
              </a:rPr>
              <a:t> des </a:t>
            </a:r>
            <a:r>
              <a:rPr lang="en-US" sz="1200" b="0" i="0" u="none" strike="noStrike" cap="none" dirty="0" err="1" smtClean="0">
                <a:solidFill>
                  <a:schemeClr val="dk1"/>
                </a:solidFill>
                <a:effectLst/>
                <a:latin typeface="Calibri"/>
                <a:ea typeface="Calibri"/>
                <a:cs typeface="Calibri"/>
                <a:sym typeface="Calibri"/>
              </a:rPr>
              <a:t>risques</a:t>
            </a:r>
            <a:r>
              <a:rPr lang="en-US" sz="1200" b="0" i="0" u="none" strike="noStrike" cap="none" dirty="0" smtClean="0">
                <a:solidFill>
                  <a:schemeClr val="dk1"/>
                </a:solidFill>
                <a:effectLst/>
                <a:latin typeface="Calibri"/>
                <a:ea typeface="Calibri"/>
                <a:cs typeface="Calibri"/>
                <a:sym typeface="Calibri"/>
              </a:rPr>
              <a:t> de </a:t>
            </a:r>
            <a:r>
              <a:rPr lang="en-US" sz="1200" b="0" i="0" u="none" strike="noStrike" cap="none" dirty="0" err="1" smtClean="0">
                <a:solidFill>
                  <a:schemeClr val="dk1"/>
                </a:solidFill>
                <a:effectLst/>
                <a:latin typeface="Calibri"/>
                <a:ea typeface="Calibri"/>
                <a:cs typeface="Calibri"/>
                <a:sym typeface="Calibri"/>
              </a:rPr>
              <a:t>sécurité</a:t>
            </a:r>
            <a:r>
              <a:rPr lang="en-US" sz="1200" b="0" i="0" u="none" strike="noStrike" cap="none" dirty="0" smtClean="0">
                <a:solidFill>
                  <a:schemeClr val="dk1"/>
                </a:solidFill>
                <a:effectLst/>
                <a:latin typeface="Calibri"/>
                <a:ea typeface="Calibri"/>
                <a:cs typeface="Calibri"/>
                <a:sym typeface="Calibri"/>
              </a:rPr>
              <a:t> des </a:t>
            </a:r>
            <a:r>
              <a:rPr lang="en-US" sz="1200" b="0" i="0" u="none" strike="noStrike" cap="none" dirty="0" err="1" smtClean="0">
                <a:solidFill>
                  <a:schemeClr val="dk1"/>
                </a:solidFill>
                <a:effectLst/>
                <a:latin typeface="Calibri"/>
                <a:ea typeface="Calibri"/>
                <a:cs typeface="Calibri"/>
                <a:sym typeface="Calibri"/>
              </a:rPr>
              <a:t>échanges</a:t>
            </a:r>
            <a:r>
              <a:rPr lang="en-US" sz="1200" b="0" i="0" u="none" strike="noStrike" cap="none" dirty="0" smtClean="0">
                <a:solidFill>
                  <a:schemeClr val="dk1"/>
                </a:solidFill>
                <a:effectLst/>
                <a:latin typeface="Calibri"/>
                <a:ea typeface="Calibri"/>
                <a:cs typeface="Calibri"/>
                <a:sym typeface="Calibri"/>
              </a:rPr>
              <a:t> de </a:t>
            </a:r>
            <a:r>
              <a:rPr lang="en-US" sz="1200" b="0" i="0" u="none" strike="noStrike" cap="none" dirty="0" err="1" smtClean="0">
                <a:solidFill>
                  <a:schemeClr val="dk1"/>
                </a:solidFill>
                <a:effectLst/>
                <a:latin typeface="Calibri"/>
                <a:ea typeface="Calibri"/>
                <a:cs typeface="Calibri"/>
                <a:sym typeface="Calibri"/>
              </a:rPr>
              <a:t>données</a:t>
            </a:r>
            <a:r>
              <a:rPr lang="en-US" sz="1200" b="0" i="0" u="none" strike="noStrike" cap="none" dirty="0" smtClean="0">
                <a:solidFill>
                  <a:schemeClr val="dk1"/>
                </a:solidFill>
                <a:effectLst/>
                <a:latin typeface="Calibri"/>
                <a:ea typeface="Calibri"/>
                <a:cs typeface="Calibri"/>
                <a:sym typeface="Calibri"/>
              </a:rPr>
              <a:t>.</a:t>
            </a:r>
            <a:endParaRPr lang="en-US" sz="1200" b="0" i="0" u="none" strike="noStrike" cap="none" dirty="0">
              <a:solidFill>
                <a:schemeClr val="dk1"/>
              </a:solidFill>
              <a:effectLst/>
              <a:latin typeface="Calibri"/>
              <a:ea typeface="Calibri"/>
              <a:cs typeface="Calibri"/>
              <a:sym typeface="Calibri"/>
            </a:endParaRPr>
          </a:p>
        </p:txBody>
      </p:sp>
      <p:sp>
        <p:nvSpPr>
          <p:cNvPr id="208" name="Shape 20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
        <p:nvSpPr>
          <p:cNvPr id="209" name="Shape 209"/>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0970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030B4F85-B410-432A-9717-9F91CAAAA956}" type="slidenum">
              <a:rPr lang="fr-FR" smtClean="0"/>
              <a:t>9</a:t>
            </a:fld>
            <a:endParaRPr lang="fr-FR"/>
          </a:p>
        </p:txBody>
      </p:sp>
    </p:spTree>
    <p:extLst>
      <p:ext uri="{BB962C8B-B14F-4D97-AF65-F5344CB8AC3E}">
        <p14:creationId xmlns:p14="http://schemas.microsoft.com/office/powerpoint/2010/main" val="2811245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Shape 12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dirty="0" smtClean="0">
                <a:solidFill>
                  <a:schemeClr val="dk1"/>
                </a:solidFill>
                <a:latin typeface="Calibri"/>
                <a:ea typeface="Calibri"/>
                <a:cs typeface="Calibri"/>
                <a:sym typeface="Calibri"/>
              </a:rPr>
              <a:t>L’un de nos</a:t>
            </a:r>
            <a:r>
              <a:rPr lang="fr-FR" sz="1200" b="0" i="0" u="none" strike="noStrike" cap="none" baseline="0" dirty="0" smtClean="0">
                <a:solidFill>
                  <a:schemeClr val="dk1"/>
                </a:solidFill>
                <a:latin typeface="Calibri"/>
                <a:ea typeface="Calibri"/>
                <a:cs typeface="Calibri"/>
                <a:sym typeface="Calibri"/>
              </a:rPr>
              <a:t> plus grand </a:t>
            </a:r>
            <a:r>
              <a:rPr lang="fr-FR" sz="1200" b="0" i="0" u="none" strike="noStrike" cap="none" baseline="0" dirty="0" err="1" smtClean="0">
                <a:solidFill>
                  <a:schemeClr val="dk1"/>
                </a:solidFill>
                <a:latin typeface="Calibri"/>
                <a:ea typeface="Calibri"/>
                <a:cs typeface="Calibri"/>
                <a:sym typeface="Calibri"/>
              </a:rPr>
              <a:t>probléme</a:t>
            </a:r>
            <a:r>
              <a:rPr lang="fr-FR" sz="1200" b="0" i="0" u="none" strike="noStrike" cap="none" baseline="0" dirty="0" smtClean="0">
                <a:solidFill>
                  <a:schemeClr val="dk1"/>
                </a:solidFill>
                <a:latin typeface="Calibri"/>
                <a:ea typeface="Calibri"/>
                <a:cs typeface="Calibri"/>
                <a:sym typeface="Calibri"/>
              </a:rPr>
              <a:t> c’est la flexibilité , il existe des solutions qui nous permet de </a:t>
            </a:r>
            <a:r>
              <a:rPr lang="fr-FR" sz="1200" b="0" i="0" u="none" strike="noStrike" cap="none" baseline="0" dirty="0" err="1" smtClean="0">
                <a:solidFill>
                  <a:schemeClr val="dk1"/>
                </a:solidFill>
                <a:latin typeface="Calibri"/>
                <a:ea typeface="Calibri"/>
                <a:cs typeface="Calibri"/>
                <a:sym typeface="Calibri"/>
              </a:rPr>
              <a:t>controller</a:t>
            </a:r>
            <a:r>
              <a:rPr lang="fr-FR" sz="1200" b="0" i="0" u="none" strike="noStrike" cap="none" baseline="0" dirty="0" smtClean="0">
                <a:solidFill>
                  <a:schemeClr val="dk1"/>
                </a:solidFill>
                <a:latin typeface="Calibri"/>
                <a:ea typeface="Calibri"/>
                <a:cs typeface="Calibri"/>
                <a:sym typeface="Calibri"/>
              </a:rPr>
              <a:t> et de consulter notre habitant ou tout autre emplacement juste dans les lieux ou les capteurs installés , et tous ces outils sont des applications mobile , le </a:t>
            </a:r>
            <a:r>
              <a:rPr lang="fr-FR" sz="1200" b="0" i="0" u="none" strike="noStrike" cap="none" baseline="0" dirty="0" err="1" smtClean="0">
                <a:solidFill>
                  <a:schemeClr val="dk1"/>
                </a:solidFill>
                <a:latin typeface="Calibri"/>
                <a:ea typeface="Calibri"/>
                <a:cs typeface="Calibri"/>
                <a:sym typeface="Calibri"/>
              </a:rPr>
              <a:t>probléme</a:t>
            </a:r>
            <a:r>
              <a:rPr lang="fr-FR" sz="1200" b="0" i="0" u="none" strike="noStrike" cap="none" baseline="0" dirty="0" smtClean="0">
                <a:solidFill>
                  <a:schemeClr val="dk1"/>
                </a:solidFill>
                <a:latin typeface="Calibri"/>
                <a:ea typeface="Calibri"/>
                <a:cs typeface="Calibri"/>
                <a:sym typeface="Calibri"/>
              </a:rPr>
              <a:t> est on na pas le droit d’ajouter des autres capteurs , consulter notre lieux a distance ,  retirer des capteurs ou les modifiés sur les codes ( solution rigide et ferme ) , en outre il n’existe pas encore une plateforme </a:t>
            </a:r>
            <a:r>
              <a:rPr lang="fr-FR" sz="1200" b="0" i="0" u="none" strike="noStrike" cap="none" baseline="0" dirty="0" err="1" smtClean="0">
                <a:solidFill>
                  <a:schemeClr val="dk1"/>
                </a:solidFill>
                <a:latin typeface="Calibri"/>
                <a:ea typeface="Calibri"/>
                <a:cs typeface="Calibri"/>
                <a:sym typeface="Calibri"/>
              </a:rPr>
              <a:t>IoT</a:t>
            </a:r>
            <a:r>
              <a:rPr lang="fr-FR" sz="1200" b="0" i="0" u="none" strike="noStrike" cap="none" baseline="0" dirty="0" smtClean="0">
                <a:solidFill>
                  <a:schemeClr val="dk1"/>
                </a:solidFill>
                <a:latin typeface="Calibri"/>
                <a:ea typeface="Calibri"/>
                <a:cs typeface="Calibri"/>
                <a:sym typeface="Calibri"/>
              </a:rPr>
              <a:t> en </a:t>
            </a:r>
            <a:r>
              <a:rPr lang="fr-FR" sz="1200" b="0" i="0" u="none" strike="noStrike" cap="none" baseline="0" dirty="0" err="1" smtClean="0">
                <a:solidFill>
                  <a:schemeClr val="dk1"/>
                </a:solidFill>
                <a:latin typeface="Calibri"/>
                <a:ea typeface="Calibri"/>
                <a:cs typeface="Calibri"/>
                <a:sym typeface="Calibri"/>
              </a:rPr>
              <a:t>tunisie</a:t>
            </a:r>
            <a:r>
              <a:rPr lang="fr-FR" sz="1200" b="0" i="0" u="none" strike="noStrike" cap="none" baseline="0" dirty="0" smtClean="0">
                <a:solidFill>
                  <a:schemeClr val="dk1"/>
                </a:solidFill>
                <a:latin typeface="Calibri"/>
                <a:ea typeface="Calibri"/>
                <a:cs typeface="Calibri"/>
                <a:sym typeface="Calibri"/>
              </a:rPr>
              <a:t>, d’où j’ai l’idées de </a:t>
            </a:r>
            <a:r>
              <a:rPr lang="fr-FR" sz="1200" b="0" i="0" u="none" strike="noStrike" cap="none" baseline="0" dirty="0" err="1" smtClean="0">
                <a:solidFill>
                  <a:schemeClr val="dk1"/>
                </a:solidFill>
                <a:latin typeface="Calibri"/>
                <a:ea typeface="Calibri"/>
                <a:cs typeface="Calibri"/>
                <a:sym typeface="Calibri"/>
              </a:rPr>
              <a:t>devéloppé</a:t>
            </a:r>
            <a:r>
              <a:rPr lang="fr-FR" sz="1200" b="0" i="0" u="none" strike="noStrike" cap="none" baseline="0" dirty="0" smtClean="0">
                <a:solidFill>
                  <a:schemeClr val="dk1"/>
                </a:solidFill>
                <a:latin typeface="Calibri"/>
                <a:ea typeface="Calibri"/>
                <a:cs typeface="Calibri"/>
                <a:sym typeface="Calibri"/>
              </a:rPr>
              <a:t> notre propre solution qui nous permet de </a:t>
            </a:r>
            <a:r>
              <a:rPr lang="fr-FR" sz="1200" b="0" i="0" u="none" strike="noStrike" cap="none" baseline="0" dirty="0" err="1" smtClean="0">
                <a:solidFill>
                  <a:schemeClr val="dk1"/>
                </a:solidFill>
                <a:latin typeface="Calibri"/>
                <a:ea typeface="Calibri"/>
                <a:cs typeface="Calibri"/>
                <a:sym typeface="Calibri"/>
              </a:rPr>
              <a:t>gere</a:t>
            </a:r>
            <a:r>
              <a:rPr lang="fr-FR" sz="1200" b="0" i="0" u="none" strike="noStrike" cap="none" baseline="0" dirty="0" smtClean="0">
                <a:solidFill>
                  <a:schemeClr val="dk1"/>
                </a:solidFill>
                <a:latin typeface="Calibri"/>
                <a:ea typeface="Calibri"/>
                <a:cs typeface="Calibri"/>
                <a:sym typeface="Calibri"/>
              </a:rPr>
              <a:t> nous équipement et le consulter a distance,</a:t>
            </a:r>
            <a:endParaRPr sz="1200" b="0" i="0" u="none" strike="noStrike" cap="none" dirty="0">
              <a:solidFill>
                <a:schemeClr val="dk1"/>
              </a:solidFill>
              <a:latin typeface="Calibri"/>
              <a:ea typeface="Calibri"/>
              <a:cs typeface="Calibri"/>
              <a:sym typeface="Calibri"/>
            </a:endParaRPr>
          </a:p>
        </p:txBody>
      </p:sp>
      <p:sp>
        <p:nvSpPr>
          <p:cNvPr id="127" name="Shape 12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
        <p:nvSpPr>
          <p:cNvPr id="128" name="Shape 128"/>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69710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76CE431D-05DD-41D5-B3CA-5FBB3038AFED}" type="datetime1">
              <a:rPr lang="fr-FR" smtClean="0"/>
              <a:t>20/06/2018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9440162" y="6488328"/>
            <a:ext cx="2743200" cy="365125"/>
          </a:xfrm>
        </p:spPr>
        <p:txBody>
          <a:bodyPr/>
          <a:lstStyle>
            <a:lvl1pPr>
              <a:defRPr sz="1600">
                <a:solidFill>
                  <a:schemeClr val="tx1"/>
                </a:solidFill>
              </a:defRPr>
            </a:lvl1pPr>
          </a:lstStyle>
          <a:p>
            <a:fld id="{CB5181DC-D8D3-48CB-9D07-F28960D5CD9A}" type="slidenum">
              <a:rPr lang="fr-FR" smtClean="0"/>
              <a:pPr/>
              <a:t>‹N°›</a:t>
            </a:fld>
            <a:r>
              <a:rPr lang="fr-FR" dirty="0" smtClean="0"/>
              <a:t>/27</a:t>
            </a:r>
            <a:endParaRPr lang="fr-FR" dirty="0"/>
          </a:p>
        </p:txBody>
      </p:sp>
    </p:spTree>
    <p:extLst>
      <p:ext uri="{BB962C8B-B14F-4D97-AF65-F5344CB8AC3E}">
        <p14:creationId xmlns:p14="http://schemas.microsoft.com/office/powerpoint/2010/main" val="23449146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A7FE496-C2E9-482A-9C3C-DA079CE53CAA}" type="datetime1">
              <a:rPr lang="fr-FR" smtClean="0"/>
              <a:t>20/06/2018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B5181DC-D8D3-48CB-9D07-F28960D5CD9A}" type="slidenum">
              <a:rPr lang="fr-FR" smtClean="0"/>
              <a:t>‹N°›</a:t>
            </a:fld>
            <a:endParaRPr lang="fr-FR"/>
          </a:p>
        </p:txBody>
      </p:sp>
    </p:spTree>
    <p:extLst>
      <p:ext uri="{BB962C8B-B14F-4D97-AF65-F5344CB8AC3E}">
        <p14:creationId xmlns:p14="http://schemas.microsoft.com/office/powerpoint/2010/main" val="1812060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FA9573D-8BC5-4F5C-BFDE-BDDE1174B13F}" type="datetime1">
              <a:rPr lang="fr-FR" smtClean="0"/>
              <a:t>20/06/2018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B5181DC-D8D3-48CB-9D07-F28960D5CD9A}" type="slidenum">
              <a:rPr lang="fr-FR" smtClean="0"/>
              <a:t>‹N°›</a:t>
            </a:fld>
            <a:endParaRPr lang="fr-FR"/>
          </a:p>
        </p:txBody>
      </p:sp>
    </p:spTree>
    <p:extLst>
      <p:ext uri="{BB962C8B-B14F-4D97-AF65-F5344CB8AC3E}">
        <p14:creationId xmlns:p14="http://schemas.microsoft.com/office/powerpoint/2010/main" val="1543987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7015442-E41B-4C9E-A8A8-4AD6B3BC2B40}" type="datetime1">
              <a:rPr lang="fr-FR" smtClean="0"/>
              <a:t>20/06/2018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7" name="Espace réservé du numéro de diapositive 5"/>
          <p:cNvSpPr>
            <a:spLocks noGrp="1"/>
          </p:cNvSpPr>
          <p:nvPr>
            <p:ph type="sldNum" sz="quarter" idx="12"/>
          </p:nvPr>
        </p:nvSpPr>
        <p:spPr>
          <a:xfrm>
            <a:off x="9440162" y="6488328"/>
            <a:ext cx="2743200" cy="365125"/>
          </a:xfrm>
        </p:spPr>
        <p:txBody>
          <a:bodyPr/>
          <a:lstStyle>
            <a:lvl1pPr>
              <a:defRPr sz="1600">
                <a:solidFill>
                  <a:schemeClr val="tx1"/>
                </a:solidFill>
              </a:defRPr>
            </a:lvl1pPr>
          </a:lstStyle>
          <a:p>
            <a:fld id="{CB5181DC-D8D3-48CB-9D07-F28960D5CD9A}" type="slidenum">
              <a:rPr lang="fr-FR" smtClean="0"/>
              <a:pPr/>
              <a:t>‹N°›</a:t>
            </a:fld>
            <a:r>
              <a:rPr lang="fr-FR" dirty="0" smtClean="0"/>
              <a:t>/27</a:t>
            </a:r>
            <a:endParaRPr lang="fr-FR" dirty="0"/>
          </a:p>
        </p:txBody>
      </p:sp>
    </p:spTree>
    <p:extLst>
      <p:ext uri="{BB962C8B-B14F-4D97-AF65-F5344CB8AC3E}">
        <p14:creationId xmlns:p14="http://schemas.microsoft.com/office/powerpoint/2010/main" val="13437012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39C0F20B-4732-42C1-9184-1CD28B5445A9}" type="datetime1">
              <a:rPr lang="fr-FR" smtClean="0"/>
              <a:t>20/06/2018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7" name="Espace réservé du numéro de diapositive 5"/>
          <p:cNvSpPr>
            <a:spLocks noGrp="1"/>
          </p:cNvSpPr>
          <p:nvPr>
            <p:ph type="sldNum" sz="quarter" idx="12"/>
          </p:nvPr>
        </p:nvSpPr>
        <p:spPr>
          <a:xfrm>
            <a:off x="9440162" y="6488328"/>
            <a:ext cx="2743200" cy="365125"/>
          </a:xfrm>
        </p:spPr>
        <p:txBody>
          <a:bodyPr/>
          <a:lstStyle>
            <a:lvl1pPr>
              <a:defRPr sz="1600">
                <a:solidFill>
                  <a:schemeClr val="tx1"/>
                </a:solidFill>
              </a:defRPr>
            </a:lvl1pPr>
          </a:lstStyle>
          <a:p>
            <a:fld id="{CB5181DC-D8D3-48CB-9D07-F28960D5CD9A}" type="slidenum">
              <a:rPr lang="fr-FR" smtClean="0"/>
              <a:pPr/>
              <a:t>‹N°›</a:t>
            </a:fld>
            <a:r>
              <a:rPr lang="fr-FR" dirty="0" smtClean="0"/>
              <a:t>/27</a:t>
            </a:r>
            <a:endParaRPr lang="fr-FR" dirty="0"/>
          </a:p>
        </p:txBody>
      </p:sp>
    </p:spTree>
    <p:extLst>
      <p:ext uri="{BB962C8B-B14F-4D97-AF65-F5344CB8AC3E}">
        <p14:creationId xmlns:p14="http://schemas.microsoft.com/office/powerpoint/2010/main" val="187136467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F36E6463-EE90-4CC3-ABEE-EEE061811EAD}" type="datetime1">
              <a:rPr lang="fr-FR" smtClean="0"/>
              <a:t>20/06/2018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B5181DC-D8D3-48CB-9D07-F28960D5CD9A}" type="slidenum">
              <a:rPr lang="fr-FR" smtClean="0"/>
              <a:t>‹N°›</a:t>
            </a:fld>
            <a:endParaRPr lang="fr-FR"/>
          </a:p>
        </p:txBody>
      </p:sp>
    </p:spTree>
    <p:extLst>
      <p:ext uri="{BB962C8B-B14F-4D97-AF65-F5344CB8AC3E}">
        <p14:creationId xmlns:p14="http://schemas.microsoft.com/office/powerpoint/2010/main" val="2650609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EE746BD0-6021-4D81-A20D-78C00A998E4F}" type="datetime1">
              <a:rPr lang="fr-FR" smtClean="0"/>
              <a:t>20/06/2018</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CB5181DC-D8D3-48CB-9D07-F28960D5CD9A}" type="slidenum">
              <a:rPr lang="fr-FR" smtClean="0"/>
              <a:t>‹N°›</a:t>
            </a:fld>
            <a:endParaRPr lang="fr-FR"/>
          </a:p>
        </p:txBody>
      </p:sp>
    </p:spTree>
    <p:extLst>
      <p:ext uri="{BB962C8B-B14F-4D97-AF65-F5344CB8AC3E}">
        <p14:creationId xmlns:p14="http://schemas.microsoft.com/office/powerpoint/2010/main" val="3438900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E0854762-2D70-47CF-B3EF-81FE68EB48B5}" type="datetime1">
              <a:rPr lang="fr-FR" smtClean="0"/>
              <a:t>20/06/2018</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9440162" y="6488328"/>
            <a:ext cx="2743200" cy="365125"/>
          </a:xfrm>
        </p:spPr>
        <p:txBody>
          <a:bodyPr/>
          <a:lstStyle>
            <a:lvl1pPr>
              <a:defRPr sz="1600">
                <a:solidFill>
                  <a:schemeClr val="tx1"/>
                </a:solidFill>
              </a:defRPr>
            </a:lvl1pPr>
          </a:lstStyle>
          <a:p>
            <a:fld id="{CB5181DC-D8D3-48CB-9D07-F28960D5CD9A}" type="slidenum">
              <a:rPr lang="fr-FR" smtClean="0"/>
              <a:pPr/>
              <a:t>‹N°›</a:t>
            </a:fld>
            <a:r>
              <a:rPr lang="fr-FR" dirty="0" smtClean="0"/>
              <a:t>/27</a:t>
            </a:r>
            <a:endParaRPr lang="fr-FR" dirty="0"/>
          </a:p>
        </p:txBody>
      </p:sp>
    </p:spTree>
    <p:extLst>
      <p:ext uri="{BB962C8B-B14F-4D97-AF65-F5344CB8AC3E}">
        <p14:creationId xmlns:p14="http://schemas.microsoft.com/office/powerpoint/2010/main" val="9653980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A820E08-D4EE-4F41-BCD2-8D8AFF5A8C51}" type="datetime1">
              <a:rPr lang="fr-FR" smtClean="0"/>
              <a:t>20/06/2018</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CB5181DC-D8D3-48CB-9D07-F28960D5CD9A}" type="slidenum">
              <a:rPr lang="fr-FR" smtClean="0"/>
              <a:t>‹N°›</a:t>
            </a:fld>
            <a:endParaRPr lang="fr-FR"/>
          </a:p>
        </p:txBody>
      </p:sp>
    </p:spTree>
    <p:extLst>
      <p:ext uri="{BB962C8B-B14F-4D97-AF65-F5344CB8AC3E}">
        <p14:creationId xmlns:p14="http://schemas.microsoft.com/office/powerpoint/2010/main" val="3412876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CB746C24-F104-4468-A667-12C13CD49B3A}" type="datetime1">
              <a:rPr lang="fr-FR" smtClean="0"/>
              <a:t>20/06/2018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B5181DC-D8D3-48CB-9D07-F28960D5CD9A}" type="slidenum">
              <a:rPr lang="fr-FR" smtClean="0"/>
              <a:t>‹N°›</a:t>
            </a:fld>
            <a:endParaRPr lang="fr-FR"/>
          </a:p>
        </p:txBody>
      </p:sp>
    </p:spTree>
    <p:extLst>
      <p:ext uri="{BB962C8B-B14F-4D97-AF65-F5344CB8AC3E}">
        <p14:creationId xmlns:p14="http://schemas.microsoft.com/office/powerpoint/2010/main" val="1203065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CB3A3E12-1664-4188-9342-FE85E6012A1C}" type="datetime1">
              <a:rPr lang="fr-FR" smtClean="0"/>
              <a:t>20/06/2018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B5181DC-D8D3-48CB-9D07-F28960D5CD9A}" type="slidenum">
              <a:rPr lang="fr-FR" smtClean="0"/>
              <a:t>‹N°›</a:t>
            </a:fld>
            <a:endParaRPr lang="fr-FR"/>
          </a:p>
        </p:txBody>
      </p:sp>
    </p:spTree>
    <p:extLst>
      <p:ext uri="{BB962C8B-B14F-4D97-AF65-F5344CB8AC3E}">
        <p14:creationId xmlns:p14="http://schemas.microsoft.com/office/powerpoint/2010/main" val="1464574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D520DF-E8C5-4799-B02B-6624057CE9C6}" type="datetime1">
              <a:rPr lang="fr-FR" smtClean="0"/>
              <a:t>20/06/2018</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5181DC-D8D3-48CB-9D07-F28960D5CD9A}" type="slidenum">
              <a:rPr lang="fr-FR" smtClean="0"/>
              <a:t>‹N°›</a:t>
            </a:fld>
            <a:endParaRPr lang="fr-FR"/>
          </a:p>
        </p:txBody>
      </p:sp>
    </p:spTree>
    <p:extLst>
      <p:ext uri="{BB962C8B-B14F-4D97-AF65-F5344CB8AC3E}">
        <p14:creationId xmlns:p14="http://schemas.microsoft.com/office/powerpoint/2010/main" val="3686522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8.png"/><Relationship Id="rId7"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0.tiff"/></Relationships>
</file>

<file path=ppt/slides/_rels/slide26.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2.tiff"/></Relationships>
</file>

<file path=ppt/slides/_rels/slide27.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6.jpg"/><Relationship Id="rId5" Type="http://schemas.openxmlformats.org/officeDocument/2006/relationships/image" Target="../media/image55.tiff"/><Relationship Id="rId4" Type="http://schemas.openxmlformats.org/officeDocument/2006/relationships/image" Target="../media/image54.tiff"/></Relationships>
</file>

<file path=ppt/slides/_rels/slide2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tiff"/></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tiff"/><Relationship Id="rId4" Type="http://schemas.openxmlformats.org/officeDocument/2006/relationships/image" Target="../media/image17.tiff"/></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107280" y="274450"/>
            <a:ext cx="7707088" cy="1041083"/>
          </a:xfrm>
        </p:spPr>
        <p:txBody>
          <a:bodyPr>
            <a:noAutofit/>
          </a:bodyPr>
          <a:lstStyle/>
          <a:p>
            <a:r>
              <a:rPr lang="fr-FR" sz="2000" b="1" dirty="0">
                <a:latin typeface="Times New Roman" panose="02020603050405020304" pitchFamily="18" charset="0"/>
                <a:cs typeface="Times New Roman" panose="02020603050405020304" pitchFamily="18" charset="0"/>
              </a:rPr>
              <a:t>Ministère de l'enseignement </a:t>
            </a:r>
            <a:r>
              <a:rPr lang="fr-FR" sz="2000" b="1" dirty="0" smtClean="0">
                <a:latin typeface="Times New Roman" panose="02020603050405020304" pitchFamily="18" charset="0"/>
                <a:cs typeface="Times New Roman" panose="02020603050405020304" pitchFamily="18" charset="0"/>
              </a:rPr>
              <a:t>supérieur </a:t>
            </a:r>
            <a:r>
              <a:rPr lang="fr-FR" sz="2000" b="1" dirty="0">
                <a:latin typeface="Times New Roman" panose="02020603050405020304" pitchFamily="18" charset="0"/>
                <a:cs typeface="Times New Roman" panose="02020603050405020304" pitchFamily="18" charset="0"/>
              </a:rPr>
              <a:t>et de la recherche scientifique</a:t>
            </a:r>
            <a:r>
              <a:rPr lang="en-US" sz="2000" b="1" dirty="0">
                <a:latin typeface="Times New Roman" panose="02020603050405020304" pitchFamily="18" charset="0"/>
                <a:cs typeface="Times New Roman" panose="02020603050405020304" pitchFamily="18" charset="0"/>
              </a:rPr>
              <a:t/>
            </a:r>
            <a:br>
              <a:rPr lang="en-US" sz="2000" b="1" dirty="0">
                <a:latin typeface="Times New Roman" panose="02020603050405020304" pitchFamily="18" charset="0"/>
                <a:cs typeface="Times New Roman" panose="02020603050405020304" pitchFamily="18" charset="0"/>
              </a:rPr>
            </a:br>
            <a:r>
              <a:rPr lang="fr-FR" sz="2000" b="1" dirty="0" smtClean="0">
                <a:latin typeface="Times New Roman" panose="02020603050405020304" pitchFamily="18" charset="0"/>
                <a:cs typeface="Times New Roman" panose="02020603050405020304" pitchFamily="18" charset="0"/>
              </a:rPr>
              <a:t>Institut Supérieur des Etudes Technologiques de KAIROUAN</a:t>
            </a:r>
            <a:r>
              <a:rPr lang="en-US" sz="2000" b="1" dirty="0">
                <a:latin typeface="Times New Roman" panose="02020603050405020304" pitchFamily="18" charset="0"/>
                <a:cs typeface="Times New Roman" panose="02020603050405020304" pitchFamily="18" charset="0"/>
              </a:rPr>
              <a:t/>
            </a:r>
            <a:br>
              <a:rPr lang="en-US" sz="2000" b="1" dirty="0">
                <a:latin typeface="Times New Roman" panose="02020603050405020304" pitchFamily="18"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sp>
        <p:nvSpPr>
          <p:cNvPr id="3" name="Sous-titre 2"/>
          <p:cNvSpPr>
            <a:spLocks noGrp="1"/>
          </p:cNvSpPr>
          <p:nvPr>
            <p:ph type="subTitle" idx="1"/>
          </p:nvPr>
        </p:nvSpPr>
        <p:spPr>
          <a:xfrm>
            <a:off x="1529604" y="2424847"/>
            <a:ext cx="9144000" cy="438486"/>
          </a:xfrm>
        </p:spPr>
        <p:txBody>
          <a:bodyPr>
            <a:noAutofit/>
          </a:bodyPr>
          <a:lstStyle/>
          <a:p>
            <a:r>
              <a:rPr lang="fr-FR" sz="2000" b="1" dirty="0" smtClean="0">
                <a:latin typeface="Times New Roman" panose="02020603050405020304" pitchFamily="18" charset="0"/>
                <a:cs typeface="Times New Roman" panose="02020603050405020304" pitchFamily="18" charset="0"/>
              </a:rPr>
              <a:t>Soutenance du projet de fin d’étude </a:t>
            </a:r>
            <a:endParaRPr lang="en-US" sz="2000" dirty="0">
              <a:latin typeface="Times New Roman" panose="02020603050405020304" pitchFamily="18" charset="0"/>
              <a:cs typeface="Times New Roman" panose="02020603050405020304" pitchFamily="18" charset="0"/>
            </a:endParaRPr>
          </a:p>
        </p:txBody>
      </p:sp>
      <p:sp>
        <p:nvSpPr>
          <p:cNvPr id="4" name="ZoneTexte 3"/>
          <p:cNvSpPr txBox="1"/>
          <p:nvPr/>
        </p:nvSpPr>
        <p:spPr>
          <a:xfrm>
            <a:off x="4584482" y="5223438"/>
            <a:ext cx="2664823" cy="830997"/>
          </a:xfrm>
          <a:prstGeom prst="rect">
            <a:avLst/>
          </a:prstGeom>
          <a:noFill/>
        </p:spPr>
        <p:txBody>
          <a:bodyPr wrap="square" rtlCol="0">
            <a:spAutoFit/>
          </a:bodyPr>
          <a:lstStyle/>
          <a:p>
            <a:pPr algn="ctr">
              <a:lnSpc>
                <a:spcPct val="150000"/>
              </a:lnSpc>
            </a:pPr>
            <a:r>
              <a:rPr lang="en-US" sz="1600" b="1" dirty="0" err="1" smtClean="0">
                <a:latin typeface="Times New Roman" panose="02020603050405020304" pitchFamily="18" charset="0"/>
                <a:cs typeface="Times New Roman" panose="02020603050405020304" pitchFamily="18" charset="0"/>
              </a:rPr>
              <a:t>Présentée</a:t>
            </a:r>
            <a:r>
              <a:rPr lang="en-US" sz="1600" b="1" dirty="0" smtClean="0">
                <a:latin typeface="Times New Roman" panose="02020603050405020304" pitchFamily="18" charset="0"/>
                <a:cs typeface="Times New Roman" panose="02020603050405020304" pitchFamily="18" charset="0"/>
              </a:rPr>
              <a:t> par :</a:t>
            </a:r>
          </a:p>
          <a:p>
            <a:pPr algn="ctr">
              <a:lnSpc>
                <a:spcPct val="150000"/>
              </a:lnSpc>
            </a:pPr>
            <a:r>
              <a:rPr lang="en-US" sz="1600" b="1" dirty="0" smtClean="0">
                <a:latin typeface="Times New Roman" panose="02020603050405020304" pitchFamily="18" charset="0"/>
                <a:cs typeface="Times New Roman" panose="02020603050405020304" pitchFamily="18" charset="0"/>
              </a:rPr>
              <a:t>Ghassen Ouertani</a:t>
            </a: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74303" y="276857"/>
            <a:ext cx="951199" cy="983684"/>
          </a:xfrm>
          <a:prstGeom prst="rect">
            <a:avLst/>
          </a:prstGeom>
        </p:spPr>
      </p:pic>
      <p:sp>
        <p:nvSpPr>
          <p:cNvPr id="7" name="ZoneTexte 6"/>
          <p:cNvSpPr txBox="1"/>
          <p:nvPr/>
        </p:nvSpPr>
        <p:spPr>
          <a:xfrm>
            <a:off x="1871239" y="3109231"/>
            <a:ext cx="8545191" cy="8788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150000"/>
              </a:lnSpc>
            </a:pPr>
            <a:r>
              <a:rPr lang="en-US" sz="3800" b="1" dirty="0" smtClean="0">
                <a:solidFill>
                  <a:schemeClr val="accent5">
                    <a:lumMod val="75000"/>
                  </a:schemeClr>
                </a:solidFill>
              </a:rPr>
              <a:t>Développement d’une </a:t>
            </a:r>
            <a:r>
              <a:rPr lang="en-US" sz="3800" b="1" dirty="0" err="1" smtClean="0">
                <a:solidFill>
                  <a:schemeClr val="accent5">
                    <a:lumMod val="75000"/>
                  </a:schemeClr>
                </a:solidFill>
              </a:rPr>
              <a:t>plateforme</a:t>
            </a:r>
            <a:r>
              <a:rPr lang="en-US" sz="3800" b="1" dirty="0" smtClean="0">
                <a:solidFill>
                  <a:schemeClr val="accent5">
                    <a:lumMod val="75000"/>
                  </a:schemeClr>
                </a:solidFill>
              </a:rPr>
              <a:t> </a:t>
            </a:r>
            <a:r>
              <a:rPr lang="en-US" sz="3800" b="1" dirty="0" err="1" smtClean="0">
                <a:solidFill>
                  <a:schemeClr val="accent5">
                    <a:lumMod val="75000"/>
                  </a:schemeClr>
                </a:solidFill>
              </a:rPr>
              <a:t>IoT</a:t>
            </a:r>
            <a:endParaRPr lang="en-US" sz="3800" b="1" dirty="0">
              <a:solidFill>
                <a:schemeClr val="accent5">
                  <a:lumMod val="75000"/>
                </a:schemeClr>
              </a:solidFill>
            </a:endParaRPr>
          </a:p>
        </p:txBody>
      </p:sp>
      <p:sp>
        <p:nvSpPr>
          <p:cNvPr id="8" name="ZoneTexte 7"/>
          <p:cNvSpPr txBox="1"/>
          <p:nvPr/>
        </p:nvSpPr>
        <p:spPr>
          <a:xfrm>
            <a:off x="4420066" y="6534834"/>
            <a:ext cx="3334439" cy="646331"/>
          </a:xfrm>
          <a:prstGeom prst="rect">
            <a:avLst/>
          </a:prstGeom>
          <a:noFill/>
        </p:spPr>
        <p:txBody>
          <a:bodyPr wrap="none" rtlCol="0">
            <a:spAutoFit/>
          </a:bodyPr>
          <a:lstStyle/>
          <a:p>
            <a:r>
              <a:rPr lang="fr-FR" b="1" dirty="0" smtClean="0"/>
              <a:t>Année Universitaire : 2017/2018 </a:t>
            </a:r>
            <a:endParaRPr lang="fr-FR" dirty="0" smtClean="0"/>
          </a:p>
          <a:p>
            <a:endParaRPr lang="en-US" dirty="0"/>
          </a:p>
        </p:txBody>
      </p:sp>
      <p:pic>
        <p:nvPicPr>
          <p:cNvPr id="9" name="Picture 2" descr="C:\Users\maher\Desktop\Embleme_de_la_Tunisie_small_100.png">
            <a:extLst>
              <a:ext uri="{FF2B5EF4-FFF2-40B4-BE49-F238E27FC236}">
                <a16:creationId xmlns:a16="http://schemas.microsoft.com/office/drawing/2014/main" id="{E4E9F2D4-2613-485A-86A1-BE779F5FACAE}"/>
              </a:ext>
            </a:extLst>
          </p:cNvPr>
          <p:cNvPicPr>
            <a:picLocks noChangeAspect="1" noChangeArrowheads="1"/>
          </p:cNvPicPr>
          <p:nvPr/>
        </p:nvPicPr>
        <p:blipFill>
          <a:blip r:embed="rId3"/>
          <a:srcRect/>
          <a:stretch>
            <a:fillRect/>
          </a:stretch>
        </p:blipFill>
        <p:spPr bwMode="auto">
          <a:xfrm>
            <a:off x="891517" y="409396"/>
            <a:ext cx="778021" cy="785818"/>
          </a:xfrm>
          <a:prstGeom prst="rect">
            <a:avLst/>
          </a:prstGeom>
          <a:noFill/>
        </p:spPr>
      </p:pic>
      <p:sp>
        <p:nvSpPr>
          <p:cNvPr id="11" name="ZoneTexte 10"/>
          <p:cNvSpPr txBox="1"/>
          <p:nvPr/>
        </p:nvSpPr>
        <p:spPr>
          <a:xfrm>
            <a:off x="2808609" y="1846667"/>
            <a:ext cx="6557355"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Département Technologies de l’informatique </a:t>
            </a:r>
            <a:endParaRPr lang="en-US" sz="2400" b="1" dirty="0">
              <a:latin typeface="Times New Roman" panose="02020603050405020304" pitchFamily="18" charset="0"/>
              <a:cs typeface="Times New Roman" panose="02020603050405020304" pitchFamily="18" charset="0"/>
            </a:endParaRPr>
          </a:p>
        </p:txBody>
      </p:sp>
      <p:sp>
        <p:nvSpPr>
          <p:cNvPr id="12" name="Shape 119"/>
          <p:cNvSpPr/>
          <p:nvPr/>
        </p:nvSpPr>
        <p:spPr>
          <a:xfrm flipV="1">
            <a:off x="11208" y="1419349"/>
            <a:ext cx="12180792" cy="45719"/>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 name="ZoneTexte 12"/>
          <p:cNvSpPr txBox="1"/>
          <p:nvPr/>
        </p:nvSpPr>
        <p:spPr>
          <a:xfrm>
            <a:off x="1046706" y="5223438"/>
            <a:ext cx="2664823" cy="830997"/>
          </a:xfrm>
          <a:prstGeom prst="rect">
            <a:avLst/>
          </a:prstGeom>
          <a:noFill/>
        </p:spPr>
        <p:txBody>
          <a:bodyPr wrap="square" rtlCol="0">
            <a:spAutoFit/>
          </a:bodyPr>
          <a:lstStyle/>
          <a:p>
            <a:pPr algn="ctr">
              <a:lnSpc>
                <a:spcPct val="150000"/>
              </a:lnSpc>
            </a:pPr>
            <a:r>
              <a:rPr lang="en-US" sz="1600" b="1" dirty="0" smtClean="0">
                <a:latin typeface="Times New Roman" panose="02020603050405020304" pitchFamily="18" charset="0"/>
                <a:cs typeface="Times New Roman" panose="02020603050405020304" pitchFamily="18" charset="0"/>
              </a:rPr>
              <a:t>Encadrante à l’ISET :</a:t>
            </a:r>
          </a:p>
          <a:p>
            <a:pPr algn="ctr">
              <a:lnSpc>
                <a:spcPct val="150000"/>
              </a:lnSpc>
            </a:pPr>
            <a:r>
              <a:rPr lang="en-US" sz="1600" b="1" dirty="0" err="1" smtClean="0">
                <a:latin typeface="Times New Roman" panose="02020603050405020304" pitchFamily="18" charset="0"/>
                <a:cs typeface="Times New Roman" panose="02020603050405020304" pitchFamily="18" charset="0"/>
              </a:rPr>
              <a:t>Mme</a:t>
            </a:r>
            <a:r>
              <a:rPr lang="en-US" sz="1600" b="1" dirty="0" smtClean="0">
                <a:latin typeface="Times New Roman" panose="02020603050405020304" pitchFamily="18" charset="0"/>
                <a:cs typeface="Times New Roman" panose="02020603050405020304" pitchFamily="18" charset="0"/>
              </a:rPr>
              <a:t> Basma OUESLATI</a:t>
            </a:r>
          </a:p>
        </p:txBody>
      </p:sp>
      <p:sp>
        <p:nvSpPr>
          <p:cNvPr id="14" name="ZoneTexte 13"/>
          <p:cNvSpPr txBox="1"/>
          <p:nvPr/>
        </p:nvSpPr>
        <p:spPr>
          <a:xfrm>
            <a:off x="8608419" y="5223438"/>
            <a:ext cx="2664823" cy="830997"/>
          </a:xfrm>
          <a:prstGeom prst="rect">
            <a:avLst/>
          </a:prstGeom>
          <a:noFill/>
        </p:spPr>
        <p:txBody>
          <a:bodyPr wrap="square" rtlCol="0">
            <a:spAutoFit/>
          </a:bodyPr>
          <a:lstStyle/>
          <a:p>
            <a:pPr algn="ctr">
              <a:lnSpc>
                <a:spcPct val="150000"/>
              </a:lnSpc>
            </a:pPr>
            <a:r>
              <a:rPr lang="en-US" sz="1600" b="1" dirty="0" smtClean="0">
                <a:latin typeface="Times New Roman" panose="02020603050405020304" pitchFamily="18" charset="0"/>
                <a:cs typeface="Times New Roman" panose="02020603050405020304" pitchFamily="18" charset="0"/>
              </a:rPr>
              <a:t>Encadrant Professionnel :</a:t>
            </a:r>
          </a:p>
          <a:p>
            <a:pPr algn="ctr">
              <a:lnSpc>
                <a:spcPct val="150000"/>
              </a:lnSpc>
            </a:pPr>
            <a:r>
              <a:rPr lang="fr-FR" sz="1600" b="1" dirty="0" smtClean="0">
                <a:latin typeface="Times New Roman" panose="02020603050405020304" pitchFamily="18" charset="0"/>
                <a:cs typeface="Times New Roman" panose="02020603050405020304" pitchFamily="18" charset="0"/>
              </a:rPr>
              <a:t>Mr Ahmed CHAREF</a:t>
            </a:r>
            <a:endParaRPr lang="en-US" sz="1600" b="1" dirty="0" smtClean="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9503" y="4048495"/>
            <a:ext cx="2644201" cy="1114509"/>
          </a:xfrm>
          <a:prstGeom prst="rect">
            <a:avLst/>
          </a:prstGeom>
        </p:spPr>
      </p:pic>
    </p:spTree>
    <p:extLst>
      <p:ext uri="{BB962C8B-B14F-4D97-AF65-F5344CB8AC3E}">
        <p14:creationId xmlns:p14="http://schemas.microsoft.com/office/powerpoint/2010/main" val="9269353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p:nvPr/>
        </p:nvSpPr>
        <p:spPr>
          <a:xfrm>
            <a:off x="0" y="831152"/>
            <a:ext cx="12180792" cy="45719"/>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Shape 134"/>
          <p:cNvSpPr txBox="1"/>
          <p:nvPr/>
        </p:nvSpPr>
        <p:spPr>
          <a:xfrm>
            <a:off x="596698" y="4390464"/>
            <a:ext cx="364202"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800" b="1">
                <a:solidFill>
                  <a:schemeClr val="lt1"/>
                </a:solidFill>
                <a:latin typeface="Times New Roman"/>
                <a:ea typeface="Times New Roman"/>
                <a:cs typeface="Times New Roman"/>
                <a:sym typeface="Times New Roman"/>
              </a:rPr>
              <a:t>2</a:t>
            </a:r>
            <a:endParaRPr sz="2800" b="1">
              <a:solidFill>
                <a:schemeClr val="lt1"/>
              </a:solidFill>
              <a:latin typeface="Times New Roman"/>
              <a:ea typeface="Times New Roman"/>
              <a:cs typeface="Times New Roman"/>
              <a:sym typeface="Times New Roman"/>
            </a:endParaRPr>
          </a:p>
        </p:txBody>
      </p:sp>
      <p:sp>
        <p:nvSpPr>
          <p:cNvPr id="11" name="Shape 132"/>
          <p:cNvSpPr txBox="1"/>
          <p:nvPr/>
        </p:nvSpPr>
        <p:spPr>
          <a:xfrm>
            <a:off x="493216" y="141621"/>
            <a:ext cx="3895297"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dirty="0">
                <a:solidFill>
                  <a:schemeClr val="accent1"/>
                </a:solidFill>
                <a:latin typeface="Times New Roman"/>
                <a:ea typeface="Times New Roman"/>
                <a:cs typeface="Times New Roman"/>
                <a:sym typeface="Times New Roman"/>
              </a:rPr>
              <a:t>P</a:t>
            </a:r>
            <a:r>
              <a:rPr lang="fr-FR" sz="3600" b="1" dirty="0" smtClean="0">
                <a:solidFill>
                  <a:schemeClr val="accent1"/>
                </a:solidFill>
                <a:latin typeface="Times New Roman"/>
                <a:ea typeface="Times New Roman"/>
                <a:cs typeface="Times New Roman"/>
                <a:sym typeface="Times New Roman"/>
              </a:rPr>
              <a:t>roblématique</a:t>
            </a:r>
            <a:endParaRPr sz="3600" b="1" dirty="0">
              <a:solidFill>
                <a:schemeClr val="accent1"/>
              </a:solidFill>
              <a:latin typeface="Times New Roman"/>
              <a:ea typeface="Times New Roman"/>
              <a:cs typeface="Times New Roman"/>
              <a:sym typeface="Times New Roman"/>
            </a:endParaRPr>
          </a:p>
        </p:txBody>
      </p:sp>
      <p:sp>
        <p:nvSpPr>
          <p:cNvPr id="4" name="Slide Number Placeholder 3"/>
          <p:cNvSpPr>
            <a:spLocks noGrp="1"/>
          </p:cNvSpPr>
          <p:nvPr>
            <p:ph type="sldNum" sz="quarter" idx="12"/>
          </p:nvPr>
        </p:nvSpPr>
        <p:spPr/>
        <p:txBody>
          <a:bodyPr/>
          <a:lstStyle/>
          <a:p>
            <a:fld id="{CB5181DC-D8D3-48CB-9D07-F28960D5CD9A}" type="slidenum">
              <a:rPr lang="fr-FR" sz="1800" smtClean="0"/>
              <a:t>10</a:t>
            </a:fld>
            <a:endParaRPr lang="fr-FR"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39" y="1760911"/>
            <a:ext cx="5962650" cy="50482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8167" y="2489573"/>
            <a:ext cx="5762625" cy="3590925"/>
          </a:xfrm>
          <a:prstGeom prst="rect">
            <a:avLst/>
          </a:prstGeom>
        </p:spPr>
      </p:pic>
      <p:sp>
        <p:nvSpPr>
          <p:cNvPr id="6" name="TextBox 5"/>
          <p:cNvSpPr txBox="1"/>
          <p:nvPr/>
        </p:nvSpPr>
        <p:spPr>
          <a:xfrm>
            <a:off x="596698" y="1138136"/>
            <a:ext cx="9996723" cy="1200329"/>
          </a:xfrm>
          <a:prstGeom prst="rect">
            <a:avLst/>
          </a:prstGeom>
          <a:noFill/>
        </p:spPr>
        <p:txBody>
          <a:bodyPr wrap="square" rtlCol="0">
            <a:spAutoFit/>
          </a:bodyPr>
          <a:lstStyle/>
          <a:p>
            <a:r>
              <a:rPr lang="fr-FR" sz="3200" dirty="0" smtClean="0"/>
              <a:t>Smart Home</a:t>
            </a:r>
          </a:p>
          <a:p>
            <a:pPr marL="285750" indent="-285750">
              <a:buFontTx/>
              <a:buChar char="-"/>
            </a:pPr>
            <a:r>
              <a:rPr lang="fr-FR" sz="2000" dirty="0" smtClean="0"/>
              <a:t>Supervision</a:t>
            </a:r>
          </a:p>
          <a:p>
            <a:pPr marL="285750" indent="-285750">
              <a:buFontTx/>
              <a:buChar char="-"/>
            </a:pPr>
            <a:r>
              <a:rPr lang="fr-FR" sz="2000" dirty="0" smtClean="0"/>
              <a:t>Contrôle</a:t>
            </a:r>
            <a:endParaRPr lang="fr-FR" sz="2000" dirty="0"/>
          </a:p>
        </p:txBody>
      </p:sp>
    </p:spTree>
    <p:extLst>
      <p:ext uri="{BB962C8B-B14F-4D97-AF65-F5344CB8AC3E}">
        <p14:creationId xmlns:p14="http://schemas.microsoft.com/office/powerpoint/2010/main" val="2027963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p:nvPr/>
        </p:nvSpPr>
        <p:spPr>
          <a:xfrm>
            <a:off x="0" y="831152"/>
            <a:ext cx="12180792" cy="45719"/>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Shape 134"/>
          <p:cNvSpPr txBox="1"/>
          <p:nvPr/>
        </p:nvSpPr>
        <p:spPr>
          <a:xfrm>
            <a:off x="596698" y="4390464"/>
            <a:ext cx="364202"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800" b="1">
                <a:solidFill>
                  <a:schemeClr val="lt1"/>
                </a:solidFill>
                <a:latin typeface="Times New Roman"/>
                <a:ea typeface="Times New Roman"/>
                <a:cs typeface="Times New Roman"/>
                <a:sym typeface="Times New Roman"/>
              </a:rPr>
              <a:t>2</a:t>
            </a:r>
            <a:endParaRPr sz="2800" b="1">
              <a:solidFill>
                <a:schemeClr val="lt1"/>
              </a:solidFill>
              <a:latin typeface="Times New Roman"/>
              <a:ea typeface="Times New Roman"/>
              <a:cs typeface="Times New Roman"/>
              <a:sym typeface="Times New Roman"/>
            </a:endParaRPr>
          </a:p>
        </p:txBody>
      </p:sp>
      <p:sp>
        <p:nvSpPr>
          <p:cNvPr id="11" name="Shape 132"/>
          <p:cNvSpPr txBox="1"/>
          <p:nvPr/>
        </p:nvSpPr>
        <p:spPr>
          <a:xfrm>
            <a:off x="493216" y="141621"/>
            <a:ext cx="3895297"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dirty="0">
                <a:solidFill>
                  <a:schemeClr val="accent1"/>
                </a:solidFill>
                <a:latin typeface="Times New Roman"/>
                <a:ea typeface="Times New Roman"/>
                <a:cs typeface="Times New Roman"/>
                <a:sym typeface="Times New Roman"/>
              </a:rPr>
              <a:t>P</a:t>
            </a:r>
            <a:r>
              <a:rPr lang="fr-FR" sz="3600" b="1" dirty="0" smtClean="0">
                <a:solidFill>
                  <a:schemeClr val="accent1"/>
                </a:solidFill>
                <a:latin typeface="Times New Roman"/>
                <a:ea typeface="Times New Roman"/>
                <a:cs typeface="Times New Roman"/>
                <a:sym typeface="Times New Roman"/>
              </a:rPr>
              <a:t>roblématique</a:t>
            </a:r>
            <a:endParaRPr sz="3600" b="1" dirty="0">
              <a:solidFill>
                <a:schemeClr val="accent1"/>
              </a:solidFill>
              <a:latin typeface="Times New Roman"/>
              <a:ea typeface="Times New Roman"/>
              <a:cs typeface="Times New Roman"/>
              <a:sym typeface="Times New Roman"/>
            </a:endParaRPr>
          </a:p>
        </p:txBody>
      </p:sp>
      <p:pic>
        <p:nvPicPr>
          <p:cNvPr id="15" name="Imag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263" y="1669975"/>
            <a:ext cx="1734070" cy="2167588"/>
          </a:xfrm>
          <a:prstGeom prst="rect">
            <a:avLst/>
          </a:prstGeom>
        </p:spPr>
      </p:pic>
      <p:sp>
        <p:nvSpPr>
          <p:cNvPr id="3" name="Rectangle à coins arrondis 2"/>
          <p:cNvSpPr/>
          <p:nvPr/>
        </p:nvSpPr>
        <p:spPr>
          <a:xfrm>
            <a:off x="3439495" y="1130461"/>
            <a:ext cx="3369867" cy="5895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tx1"/>
                </a:solidFill>
                <a:effectLst>
                  <a:outerShdw blurRad="38100" dist="19050" dir="2700000" algn="tl" rotWithShape="0">
                    <a:schemeClr val="dk1">
                      <a:alpha val="40000"/>
                    </a:schemeClr>
                  </a:outerShdw>
                </a:effectLst>
              </a:rPr>
              <a:t>Solution rigide et ferme</a:t>
            </a:r>
            <a:endParaRPr lang="fr-FR" sz="2400" dirty="0">
              <a:ln w="0"/>
              <a:solidFill>
                <a:schemeClr val="tx1"/>
              </a:solidFill>
              <a:effectLst>
                <a:outerShdw blurRad="38100" dist="19050" dir="2700000" algn="tl" rotWithShape="0">
                  <a:schemeClr val="dk1">
                    <a:alpha val="40000"/>
                  </a:schemeClr>
                </a:outerShdw>
              </a:effectLst>
            </a:endParaRPr>
          </a:p>
        </p:txBody>
      </p:sp>
      <p:sp>
        <p:nvSpPr>
          <p:cNvPr id="4" name="Slide Number Placeholder 3"/>
          <p:cNvSpPr>
            <a:spLocks noGrp="1"/>
          </p:cNvSpPr>
          <p:nvPr>
            <p:ph type="sldNum" sz="quarter" idx="12"/>
          </p:nvPr>
        </p:nvSpPr>
        <p:spPr/>
        <p:txBody>
          <a:bodyPr/>
          <a:lstStyle/>
          <a:p>
            <a:fld id="{CB5181DC-D8D3-48CB-9D07-F28960D5CD9A}" type="slidenum">
              <a:rPr lang="fr-FR" sz="1800" smtClean="0"/>
              <a:t>11</a:t>
            </a:fld>
            <a:endParaRPr lang="fr-FR" sz="1800" dirty="0"/>
          </a:p>
        </p:txBody>
      </p:sp>
      <p:sp>
        <p:nvSpPr>
          <p:cNvPr id="2" name="Down Arrow 1"/>
          <p:cNvSpPr/>
          <p:nvPr/>
        </p:nvSpPr>
        <p:spPr>
          <a:xfrm>
            <a:off x="4963921" y="1903879"/>
            <a:ext cx="321013" cy="6128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à coins arrondis 2"/>
          <p:cNvSpPr/>
          <p:nvPr/>
        </p:nvSpPr>
        <p:spPr>
          <a:xfrm>
            <a:off x="2885018" y="2700593"/>
            <a:ext cx="4478820" cy="6666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tx1"/>
                </a:solidFill>
                <a:effectLst>
                  <a:outerShdw blurRad="38100" dist="19050" dir="2700000" algn="tl" rotWithShape="0">
                    <a:schemeClr val="dk1">
                      <a:alpha val="40000"/>
                    </a:schemeClr>
                  </a:outerShdw>
                </a:effectLst>
              </a:rPr>
              <a:t>Pas de contrôle sur les équipements de supervision</a:t>
            </a:r>
            <a:endParaRPr lang="fr-FR" sz="2400" dirty="0">
              <a:ln w="0"/>
              <a:solidFill>
                <a:schemeClr val="tx1"/>
              </a:solidFill>
              <a:effectLst>
                <a:outerShdw blurRad="38100" dist="19050" dir="2700000" algn="tl" rotWithShape="0">
                  <a:schemeClr val="dk1">
                    <a:alpha val="40000"/>
                  </a:schemeClr>
                </a:outerShdw>
              </a:effectLst>
            </a:endParaRPr>
          </a:p>
        </p:txBody>
      </p:sp>
      <p:sp>
        <p:nvSpPr>
          <p:cNvPr id="12" name="Down Arrow 11"/>
          <p:cNvSpPr/>
          <p:nvPr/>
        </p:nvSpPr>
        <p:spPr>
          <a:xfrm>
            <a:off x="4963921" y="3853362"/>
            <a:ext cx="321013" cy="6128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à coins arrondis 2"/>
          <p:cNvSpPr/>
          <p:nvPr/>
        </p:nvSpPr>
        <p:spPr>
          <a:xfrm>
            <a:off x="2840696" y="4761353"/>
            <a:ext cx="4478820" cy="6666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tx1"/>
                </a:solidFill>
                <a:effectLst>
                  <a:outerShdw blurRad="38100" dist="19050" dir="2700000" algn="tl" rotWithShape="0">
                    <a:schemeClr val="dk1">
                      <a:alpha val="40000"/>
                    </a:schemeClr>
                  </a:outerShdw>
                </a:effectLst>
              </a:rPr>
              <a:t>Pas de possibilité de gestion des cartes</a:t>
            </a:r>
            <a:endParaRPr lang="fr-FR" sz="2400" dirty="0">
              <a:ln w="0"/>
              <a:solidFill>
                <a:schemeClr val="tx1"/>
              </a:solidFill>
              <a:effectLst>
                <a:outerShdw blurRad="38100" dist="19050" dir="2700000" algn="tl" rotWithShape="0">
                  <a:schemeClr val="dk1">
                    <a:alpha val="40000"/>
                  </a:schemeClr>
                </a:outerShdw>
              </a:effectLst>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590" t="23358" r="2453" b="4472"/>
          <a:stretch/>
        </p:blipFill>
        <p:spPr>
          <a:xfrm>
            <a:off x="8423212" y="1571520"/>
            <a:ext cx="2013625" cy="1546698"/>
          </a:xfrm>
          <a:prstGeom prst="rect">
            <a:avLst/>
          </a:prstGeom>
        </p:spPr>
      </p:pic>
      <p:pic>
        <p:nvPicPr>
          <p:cNvPr id="6" name="Picture 5"/>
          <p:cNvPicPr>
            <a:picLocks noChangeAspect="1"/>
          </p:cNvPicPr>
          <p:nvPr/>
        </p:nvPicPr>
        <p:blipFill>
          <a:blip r:embed="rId5"/>
          <a:stretch>
            <a:fillRect/>
          </a:stretch>
        </p:blipFill>
        <p:spPr>
          <a:xfrm>
            <a:off x="7553885" y="4042328"/>
            <a:ext cx="1876140" cy="1598334"/>
          </a:xfrm>
          <a:prstGeom prst="rect">
            <a:avLst/>
          </a:prstGeom>
        </p:spPr>
      </p:pic>
      <p:cxnSp>
        <p:nvCxnSpPr>
          <p:cNvPr id="8" name="Straight Connector 7"/>
          <p:cNvCxnSpPr/>
          <p:nvPr/>
        </p:nvCxnSpPr>
        <p:spPr>
          <a:xfrm flipH="1">
            <a:off x="7645940" y="3949428"/>
            <a:ext cx="1702341" cy="1691234"/>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7" name="Straight Connector 16"/>
          <p:cNvCxnSpPr/>
          <p:nvPr/>
        </p:nvCxnSpPr>
        <p:spPr>
          <a:xfrm>
            <a:off x="7562036" y="4042328"/>
            <a:ext cx="1959870" cy="1598334"/>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pic>
        <p:nvPicPr>
          <p:cNvPr id="19" name="Picture 18"/>
          <p:cNvPicPr>
            <a:picLocks noChangeAspect="1"/>
          </p:cNvPicPr>
          <p:nvPr/>
        </p:nvPicPr>
        <p:blipFill>
          <a:blip r:embed="rId6"/>
          <a:stretch>
            <a:fillRect/>
          </a:stretch>
        </p:blipFill>
        <p:spPr>
          <a:xfrm>
            <a:off x="9722368" y="3993004"/>
            <a:ext cx="1804909" cy="1686276"/>
          </a:xfrm>
          <a:prstGeom prst="rect">
            <a:avLst/>
          </a:prstGeom>
        </p:spPr>
      </p:pic>
      <p:cxnSp>
        <p:nvCxnSpPr>
          <p:cNvPr id="22" name="Straight Connector 21"/>
          <p:cNvCxnSpPr/>
          <p:nvPr/>
        </p:nvCxnSpPr>
        <p:spPr>
          <a:xfrm flipH="1">
            <a:off x="9814427" y="3949428"/>
            <a:ext cx="1702341" cy="1691234"/>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3" name="Straight Connector 22"/>
          <p:cNvCxnSpPr/>
          <p:nvPr/>
        </p:nvCxnSpPr>
        <p:spPr>
          <a:xfrm>
            <a:off x="9722368" y="4080946"/>
            <a:ext cx="1959870" cy="1598334"/>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pic>
        <p:nvPicPr>
          <p:cNvPr id="21" name="Picture 20"/>
          <p:cNvPicPr>
            <a:picLocks noChangeAspect="1"/>
          </p:cNvPicPr>
          <p:nvPr/>
        </p:nvPicPr>
        <p:blipFill>
          <a:blip r:embed="rId7"/>
          <a:stretch>
            <a:fillRect/>
          </a:stretch>
        </p:blipFill>
        <p:spPr>
          <a:xfrm>
            <a:off x="199294" y="5640662"/>
            <a:ext cx="937341" cy="1204064"/>
          </a:xfrm>
          <a:prstGeom prst="rect">
            <a:avLst/>
          </a:prstGeom>
        </p:spPr>
      </p:pic>
      <p:sp>
        <p:nvSpPr>
          <p:cNvPr id="27" name="Rectangle à coins arrondis 2"/>
          <p:cNvSpPr/>
          <p:nvPr/>
        </p:nvSpPr>
        <p:spPr>
          <a:xfrm>
            <a:off x="1935297" y="6067876"/>
            <a:ext cx="8366293" cy="666653"/>
          </a:xfrm>
          <a:prstGeom prst="roundRect">
            <a:avLst/>
          </a:prstGeom>
          <a:solidFill>
            <a:srgbClr val="FF0000"/>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dirty="0" smtClean="0">
                <a:ln w="0"/>
                <a:solidFill>
                  <a:schemeClr val="tx1"/>
                </a:solidFill>
                <a:effectLst>
                  <a:outerShdw blurRad="38100" dist="19050" dir="2700000" algn="tl" rotWithShape="0">
                    <a:schemeClr val="dk1">
                      <a:alpha val="40000"/>
                    </a:schemeClr>
                  </a:outerShdw>
                </a:effectLst>
              </a:rPr>
              <a:t>Pas de plateforme </a:t>
            </a:r>
            <a:r>
              <a:rPr lang="fr-FR" sz="2400" dirty="0" err="1" smtClean="0">
                <a:ln w="0"/>
                <a:solidFill>
                  <a:schemeClr val="tx1"/>
                </a:solidFill>
                <a:effectLst>
                  <a:outerShdw blurRad="38100" dist="19050" dir="2700000" algn="tl" rotWithShape="0">
                    <a:schemeClr val="dk1">
                      <a:alpha val="40000"/>
                    </a:schemeClr>
                  </a:outerShdw>
                </a:effectLst>
              </a:rPr>
              <a:t>IoT</a:t>
            </a:r>
            <a:r>
              <a:rPr lang="fr-FR" sz="2400" dirty="0" smtClean="0">
                <a:ln w="0"/>
                <a:solidFill>
                  <a:schemeClr val="tx1"/>
                </a:solidFill>
                <a:effectLst>
                  <a:outerShdw blurRad="38100" dist="19050" dir="2700000" algn="tl" rotWithShape="0">
                    <a:schemeClr val="dk1">
                      <a:alpha val="40000"/>
                    </a:schemeClr>
                  </a:outerShdw>
                </a:effectLst>
              </a:rPr>
              <a:t> existante en Tunisie</a:t>
            </a:r>
            <a:endParaRPr lang="fr-FR" sz="2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75748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3"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e 16"/>
          <p:cNvGrpSpPr/>
          <p:nvPr/>
        </p:nvGrpSpPr>
        <p:grpSpPr>
          <a:xfrm>
            <a:off x="598006" y="818430"/>
            <a:ext cx="4993636" cy="5050898"/>
            <a:chOff x="2202873" y="2144684"/>
            <a:chExt cx="2768138" cy="2797230"/>
          </a:xfrm>
        </p:grpSpPr>
        <p:sp>
          <p:nvSpPr>
            <p:cNvPr id="8" name="Ellipse 7"/>
            <p:cNvSpPr/>
            <p:nvPr/>
          </p:nvSpPr>
          <p:spPr>
            <a:xfrm>
              <a:off x="2202873" y="2144684"/>
              <a:ext cx="2768138" cy="279723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 name="Ellipse 5"/>
            <p:cNvSpPr/>
            <p:nvPr/>
          </p:nvSpPr>
          <p:spPr>
            <a:xfrm>
              <a:off x="2655916" y="2579022"/>
              <a:ext cx="1862051" cy="1928553"/>
            </a:xfrm>
            <a:prstGeom prst="ellipse">
              <a:avLst/>
            </a:prstGeom>
            <a:solidFill>
              <a:schemeClr val="bg1">
                <a:lumMod val="95000"/>
              </a:schemeClr>
            </a:solidFill>
            <a:ln>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44" name="Rectangle à coins arrondis 43"/>
          <p:cNvSpPr/>
          <p:nvPr/>
        </p:nvSpPr>
        <p:spPr>
          <a:xfrm>
            <a:off x="6381279" y="1641679"/>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Problématique</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5" name="Rectangle à coins arrondis 44"/>
          <p:cNvSpPr/>
          <p:nvPr/>
        </p:nvSpPr>
        <p:spPr>
          <a:xfrm>
            <a:off x="5605565" y="868321"/>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2400" dirty="0" smtClean="0">
                <a:ln w="0"/>
                <a:solidFill>
                  <a:schemeClr val="bg2"/>
                </a:solidFill>
                <a:effectLst>
                  <a:outerShdw blurRad="38100" dist="19050" dir="2700000" algn="tl" rotWithShape="0">
                    <a:schemeClr val="dk1">
                      <a:alpha val="40000"/>
                    </a:schemeClr>
                  </a:outerShdw>
                </a:effectLst>
              </a:rPr>
              <a:t>Etude de l’existant</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6" name="Rectangle à coins arrondis 45"/>
          <p:cNvSpPr/>
          <p:nvPr/>
        </p:nvSpPr>
        <p:spPr>
          <a:xfrm>
            <a:off x="6801153" y="2514426"/>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tx1"/>
                </a:solidFill>
                <a:effectLst>
                  <a:outerShdw blurRad="38100" dist="19050" dir="2700000" algn="tl" rotWithShape="0">
                    <a:schemeClr val="dk1">
                      <a:alpha val="40000"/>
                    </a:schemeClr>
                  </a:outerShdw>
                </a:effectLst>
              </a:rPr>
              <a:t>Solution proposée</a:t>
            </a:r>
            <a:endParaRPr lang="fr-FR" sz="2400" dirty="0">
              <a:ln w="0"/>
              <a:solidFill>
                <a:schemeClr val="tx1"/>
              </a:solidFill>
              <a:effectLst>
                <a:outerShdw blurRad="38100" dist="19050" dir="2700000" algn="tl" rotWithShape="0">
                  <a:schemeClr val="dk1">
                    <a:alpha val="40000"/>
                  </a:schemeClr>
                </a:outerShdw>
              </a:effectLst>
            </a:endParaRPr>
          </a:p>
        </p:txBody>
      </p:sp>
      <p:sp>
        <p:nvSpPr>
          <p:cNvPr id="47" name="Rectangle à coins arrondis 46"/>
          <p:cNvSpPr/>
          <p:nvPr/>
        </p:nvSpPr>
        <p:spPr>
          <a:xfrm>
            <a:off x="6801153" y="3516053"/>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Etude fonctionnelle</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8" name="Rectangle à coins arrondis 47"/>
          <p:cNvSpPr/>
          <p:nvPr/>
        </p:nvSpPr>
        <p:spPr>
          <a:xfrm>
            <a:off x="6381279" y="4446648"/>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Conception</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9" name="Rectangle à coins arrondis 48"/>
          <p:cNvSpPr/>
          <p:nvPr/>
        </p:nvSpPr>
        <p:spPr>
          <a:xfrm>
            <a:off x="5577572" y="5293745"/>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Réalisation</a:t>
            </a:r>
            <a:endParaRPr lang="fr-FR" sz="2400" dirty="0">
              <a:ln w="0"/>
              <a:solidFill>
                <a:schemeClr val="bg2"/>
              </a:solidFill>
              <a:effectLst>
                <a:outerShdw blurRad="38100" dist="19050" dir="2700000" algn="tl" rotWithShape="0">
                  <a:schemeClr val="dk1">
                    <a:alpha val="40000"/>
                  </a:schemeClr>
                </a:outerShdw>
              </a:effectLst>
            </a:endParaRPr>
          </a:p>
        </p:txBody>
      </p:sp>
      <p:grpSp>
        <p:nvGrpSpPr>
          <p:cNvPr id="85" name="Groupe 84"/>
          <p:cNvGrpSpPr/>
          <p:nvPr/>
        </p:nvGrpSpPr>
        <p:grpSpPr>
          <a:xfrm>
            <a:off x="4752881" y="827761"/>
            <a:ext cx="795220" cy="551077"/>
            <a:chOff x="4752881" y="827761"/>
            <a:chExt cx="795220" cy="551077"/>
          </a:xfrm>
        </p:grpSpPr>
        <p:sp>
          <p:nvSpPr>
            <p:cNvPr id="53" name="Hexagone 52"/>
            <p:cNvSpPr/>
            <p:nvPr/>
          </p:nvSpPr>
          <p:spPr>
            <a:xfrm>
              <a:off x="4752881" y="827761"/>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9" name="Chevron 58"/>
            <p:cNvSpPr/>
            <p:nvPr/>
          </p:nvSpPr>
          <p:spPr>
            <a:xfrm>
              <a:off x="5294283" y="828332"/>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7" name="Imag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9583" y="933088"/>
              <a:ext cx="518906" cy="329876"/>
            </a:xfrm>
            <a:prstGeom prst="rect">
              <a:avLst/>
            </a:prstGeom>
          </p:spPr>
        </p:pic>
      </p:grpSp>
      <p:grpSp>
        <p:nvGrpSpPr>
          <p:cNvPr id="87" name="Groupe 86"/>
          <p:cNvGrpSpPr/>
          <p:nvPr/>
        </p:nvGrpSpPr>
        <p:grpSpPr>
          <a:xfrm>
            <a:off x="5652462" y="2501924"/>
            <a:ext cx="1056708" cy="551353"/>
            <a:chOff x="5652462" y="2501924"/>
            <a:chExt cx="1056708" cy="551353"/>
          </a:xfrm>
        </p:grpSpPr>
        <p:sp>
          <p:nvSpPr>
            <p:cNvPr id="55" name="Hexagone 54"/>
            <p:cNvSpPr/>
            <p:nvPr/>
          </p:nvSpPr>
          <p:spPr>
            <a:xfrm>
              <a:off x="5901989" y="2502771"/>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1" name="Chevron 60"/>
            <p:cNvSpPr/>
            <p:nvPr/>
          </p:nvSpPr>
          <p:spPr>
            <a:xfrm>
              <a:off x="6455352" y="2501924"/>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8" name="Imag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2462" y="2544593"/>
              <a:ext cx="802890" cy="459837"/>
            </a:xfrm>
            <a:prstGeom prst="rect">
              <a:avLst/>
            </a:prstGeom>
          </p:spPr>
        </p:pic>
      </p:grpSp>
      <p:grpSp>
        <p:nvGrpSpPr>
          <p:cNvPr id="86" name="Groupe 85"/>
          <p:cNvGrpSpPr/>
          <p:nvPr/>
        </p:nvGrpSpPr>
        <p:grpSpPr>
          <a:xfrm>
            <a:off x="5443982" y="1613688"/>
            <a:ext cx="795220" cy="564501"/>
            <a:chOff x="5443982" y="1613688"/>
            <a:chExt cx="795220" cy="564501"/>
          </a:xfrm>
        </p:grpSpPr>
        <p:sp>
          <p:nvSpPr>
            <p:cNvPr id="54" name="Hexagone 53"/>
            <p:cNvSpPr/>
            <p:nvPr/>
          </p:nvSpPr>
          <p:spPr>
            <a:xfrm>
              <a:off x="5443982" y="1627683"/>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0" name="Chevron 59"/>
            <p:cNvSpPr/>
            <p:nvPr/>
          </p:nvSpPr>
          <p:spPr>
            <a:xfrm>
              <a:off x="5985384" y="1613688"/>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9" name="Imag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1404" y="1651335"/>
              <a:ext cx="426057" cy="474773"/>
            </a:xfrm>
            <a:prstGeom prst="rect">
              <a:avLst/>
            </a:prstGeom>
          </p:spPr>
        </p:pic>
      </p:grpSp>
      <p:grpSp>
        <p:nvGrpSpPr>
          <p:cNvPr id="89" name="Groupe 88"/>
          <p:cNvGrpSpPr/>
          <p:nvPr/>
        </p:nvGrpSpPr>
        <p:grpSpPr>
          <a:xfrm>
            <a:off x="5462644" y="4430692"/>
            <a:ext cx="802376" cy="552466"/>
            <a:chOff x="5462644" y="4430692"/>
            <a:chExt cx="802376" cy="552466"/>
          </a:xfrm>
        </p:grpSpPr>
        <p:sp>
          <p:nvSpPr>
            <p:cNvPr id="57" name="Hexagone 56"/>
            <p:cNvSpPr/>
            <p:nvPr/>
          </p:nvSpPr>
          <p:spPr>
            <a:xfrm>
              <a:off x="5462644" y="4432652"/>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3" name="Chevron 62"/>
            <p:cNvSpPr/>
            <p:nvPr/>
          </p:nvSpPr>
          <p:spPr>
            <a:xfrm>
              <a:off x="6011202" y="4430692"/>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70" name="Imag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0756" y="4544058"/>
              <a:ext cx="390537" cy="390537"/>
            </a:xfrm>
            <a:prstGeom prst="rect">
              <a:avLst/>
            </a:prstGeom>
          </p:spPr>
        </p:pic>
      </p:grpSp>
      <p:sp>
        <p:nvSpPr>
          <p:cNvPr id="71" name="Rectangle à coins arrondis 70"/>
          <p:cNvSpPr/>
          <p:nvPr/>
        </p:nvSpPr>
        <p:spPr>
          <a:xfrm>
            <a:off x="4490275" y="6094814"/>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Conclusion et Perspectives</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74" name="Rectangle à coins arrondis 73"/>
          <p:cNvSpPr/>
          <p:nvPr/>
        </p:nvSpPr>
        <p:spPr>
          <a:xfrm>
            <a:off x="4490275" y="109200"/>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Introduction</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75" name="Hexagone 74"/>
          <p:cNvSpPr/>
          <p:nvPr/>
        </p:nvSpPr>
        <p:spPr>
          <a:xfrm>
            <a:off x="3580970" y="102890"/>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6" name="Chevron 75"/>
          <p:cNvSpPr/>
          <p:nvPr/>
        </p:nvSpPr>
        <p:spPr>
          <a:xfrm>
            <a:off x="4120198" y="93244"/>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grpSp>
        <p:nvGrpSpPr>
          <p:cNvPr id="93" name="Groupe 92"/>
          <p:cNvGrpSpPr/>
          <p:nvPr/>
        </p:nvGrpSpPr>
        <p:grpSpPr>
          <a:xfrm>
            <a:off x="3580971" y="6078858"/>
            <a:ext cx="793045" cy="562934"/>
            <a:chOff x="3580971" y="6078858"/>
            <a:chExt cx="793045" cy="562934"/>
          </a:xfrm>
        </p:grpSpPr>
        <p:sp>
          <p:nvSpPr>
            <p:cNvPr id="72" name="Hexagone 71"/>
            <p:cNvSpPr/>
            <p:nvPr/>
          </p:nvSpPr>
          <p:spPr>
            <a:xfrm>
              <a:off x="3580971" y="6091286"/>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3" name="Chevron 72"/>
            <p:cNvSpPr/>
            <p:nvPr/>
          </p:nvSpPr>
          <p:spPr>
            <a:xfrm>
              <a:off x="4120198" y="6078858"/>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79" name="Image 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28508" y="6126217"/>
              <a:ext cx="377484" cy="455787"/>
            </a:xfrm>
            <a:prstGeom prst="rect">
              <a:avLst/>
            </a:prstGeom>
          </p:spPr>
        </p:pic>
      </p:grpSp>
      <p:grpSp>
        <p:nvGrpSpPr>
          <p:cNvPr id="88" name="Groupe 87"/>
          <p:cNvGrpSpPr/>
          <p:nvPr/>
        </p:nvGrpSpPr>
        <p:grpSpPr>
          <a:xfrm>
            <a:off x="5947780" y="3474286"/>
            <a:ext cx="788517" cy="551147"/>
            <a:chOff x="5947780" y="3474286"/>
            <a:chExt cx="788517" cy="551147"/>
          </a:xfrm>
        </p:grpSpPr>
        <p:sp>
          <p:nvSpPr>
            <p:cNvPr id="56" name="Hexagone 55"/>
            <p:cNvSpPr/>
            <p:nvPr/>
          </p:nvSpPr>
          <p:spPr>
            <a:xfrm>
              <a:off x="5947780" y="3474286"/>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2" name="Chevron 61"/>
            <p:cNvSpPr/>
            <p:nvPr/>
          </p:nvSpPr>
          <p:spPr>
            <a:xfrm>
              <a:off x="6482479" y="3474927"/>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80" name="Image 7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6933" y="3535191"/>
              <a:ext cx="439330" cy="440227"/>
            </a:xfrm>
            <a:prstGeom prst="rect">
              <a:avLst/>
            </a:prstGeom>
          </p:spPr>
        </p:pic>
      </p:grpSp>
      <p:pic>
        <p:nvPicPr>
          <p:cNvPr id="81" name="Image 8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41850" y="85006"/>
            <a:ext cx="531381" cy="531381"/>
          </a:xfrm>
          <a:prstGeom prst="rect">
            <a:avLst/>
          </a:prstGeom>
        </p:spPr>
      </p:pic>
      <p:sp>
        <p:nvSpPr>
          <p:cNvPr id="84" name="ZoneTexte 83"/>
          <p:cNvSpPr txBox="1"/>
          <p:nvPr/>
        </p:nvSpPr>
        <p:spPr>
          <a:xfrm>
            <a:off x="1885383" y="2915536"/>
            <a:ext cx="2418879" cy="861774"/>
          </a:xfrm>
          <a:prstGeom prst="rect">
            <a:avLst/>
          </a:prstGeom>
          <a:noFill/>
        </p:spPr>
        <p:txBody>
          <a:bodyPr wrap="square" rtlCol="0">
            <a:spAutoFit/>
          </a:bodyPr>
          <a:lstStyle/>
          <a:p>
            <a:pPr algn="ctr"/>
            <a:r>
              <a:rPr lang="fr-FR" sz="5000" dirty="0" smtClean="0">
                <a:latin typeface="Arial Black" panose="020B0A04020102020204" pitchFamily="34" charset="0"/>
              </a:rPr>
              <a:t>PLAN</a:t>
            </a:r>
            <a:endParaRPr lang="fr-FR" sz="5000" dirty="0">
              <a:latin typeface="Arial Black" panose="020B0A04020102020204" pitchFamily="34" charset="0"/>
            </a:endParaRPr>
          </a:p>
        </p:txBody>
      </p:sp>
      <p:grpSp>
        <p:nvGrpSpPr>
          <p:cNvPr id="92" name="Groupe 91"/>
          <p:cNvGrpSpPr/>
          <p:nvPr/>
        </p:nvGrpSpPr>
        <p:grpSpPr>
          <a:xfrm>
            <a:off x="4743550" y="5284029"/>
            <a:ext cx="787694" cy="560222"/>
            <a:chOff x="4743550" y="5284029"/>
            <a:chExt cx="787694" cy="560222"/>
          </a:xfrm>
        </p:grpSpPr>
        <p:sp>
          <p:nvSpPr>
            <p:cNvPr id="58" name="Hexagone 57"/>
            <p:cNvSpPr/>
            <p:nvPr/>
          </p:nvSpPr>
          <p:spPr>
            <a:xfrm>
              <a:off x="4743550" y="5293745"/>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pic>
          <p:nvPicPr>
            <p:cNvPr id="77" name="Image 7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19583" y="5293174"/>
              <a:ext cx="470224" cy="513555"/>
            </a:xfrm>
            <a:prstGeom prst="rect">
              <a:avLst/>
            </a:prstGeom>
          </p:spPr>
        </p:pic>
        <p:sp>
          <p:nvSpPr>
            <p:cNvPr id="91" name="Chevron 90"/>
            <p:cNvSpPr/>
            <p:nvPr/>
          </p:nvSpPr>
          <p:spPr>
            <a:xfrm>
              <a:off x="5277426" y="5284029"/>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grpSp>
      <p:grpSp>
        <p:nvGrpSpPr>
          <p:cNvPr id="94" name="Groupe 93"/>
          <p:cNvGrpSpPr/>
          <p:nvPr/>
        </p:nvGrpSpPr>
        <p:grpSpPr>
          <a:xfrm>
            <a:off x="2789582" y="1277758"/>
            <a:ext cx="610479" cy="625178"/>
            <a:chOff x="2202873" y="2144684"/>
            <a:chExt cx="2768138" cy="2797230"/>
          </a:xfrm>
        </p:grpSpPr>
        <p:sp>
          <p:nvSpPr>
            <p:cNvPr id="95" name="Ellipse 94"/>
            <p:cNvSpPr/>
            <p:nvPr/>
          </p:nvSpPr>
          <p:spPr>
            <a:xfrm>
              <a:off x="2202873" y="2144684"/>
              <a:ext cx="2768138" cy="279723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96" name="Ellipse 95"/>
            <p:cNvSpPr/>
            <p:nvPr/>
          </p:nvSpPr>
          <p:spPr>
            <a:xfrm>
              <a:off x="2655916" y="2579022"/>
              <a:ext cx="1862051" cy="1928553"/>
            </a:xfrm>
            <a:prstGeom prst="ellipse">
              <a:avLst/>
            </a:prstGeom>
            <a:solidFill>
              <a:schemeClr val="bg1">
                <a:lumMod val="95000"/>
              </a:schemeClr>
            </a:solidFill>
            <a:ln>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3" name="Slide Number Placeholder 2"/>
          <p:cNvSpPr>
            <a:spLocks noGrp="1"/>
          </p:cNvSpPr>
          <p:nvPr>
            <p:ph type="sldNum" sz="quarter" idx="12"/>
          </p:nvPr>
        </p:nvSpPr>
        <p:spPr/>
        <p:txBody>
          <a:bodyPr/>
          <a:lstStyle/>
          <a:p>
            <a:fld id="{CB5181DC-D8D3-48CB-9D07-F28960D5CD9A}" type="slidenum">
              <a:rPr lang="fr-FR" sz="1800" smtClean="0"/>
              <a:t>12</a:t>
            </a:fld>
            <a:endParaRPr lang="fr-FR" sz="1800" dirty="0"/>
          </a:p>
        </p:txBody>
      </p:sp>
    </p:spTree>
    <p:extLst>
      <p:ext uri="{BB962C8B-B14F-4D97-AF65-F5344CB8AC3E}">
        <p14:creationId xmlns:p14="http://schemas.microsoft.com/office/powerpoint/2010/main" val="1949895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p:nvPr/>
        </p:nvSpPr>
        <p:spPr>
          <a:xfrm>
            <a:off x="13444" y="831677"/>
            <a:ext cx="12178555" cy="217194"/>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 name="Shape 143"/>
          <p:cNvSpPr txBox="1"/>
          <p:nvPr/>
        </p:nvSpPr>
        <p:spPr>
          <a:xfrm>
            <a:off x="294291" y="184748"/>
            <a:ext cx="3895297" cy="1919679"/>
          </a:xfrm>
          <a:prstGeom prst="rect">
            <a:avLst/>
          </a:prstGeom>
          <a:noFill/>
          <a:ln>
            <a:noFill/>
          </a:ln>
        </p:spPr>
        <p:txBody>
          <a:bodyPr spcFirstLastPara="1" wrap="square" lIns="91425" tIns="45700" rIns="91425" bIns="45700" anchor="t" anchorCtr="0">
            <a:noAutofit/>
          </a:bodyPr>
          <a:lstStyle/>
          <a:p>
            <a:pPr lvl="0"/>
            <a:r>
              <a:rPr lang="fr-FR" sz="3600" b="1" dirty="0">
                <a:solidFill>
                  <a:schemeClr val="accent1"/>
                </a:solidFill>
                <a:latin typeface="Times New Roman"/>
                <a:ea typeface="Times New Roman"/>
                <a:cs typeface="Times New Roman"/>
                <a:sym typeface="Times New Roman"/>
              </a:rPr>
              <a:t>Solution proposée </a:t>
            </a:r>
            <a:endParaRPr lang="fr-FR" sz="3600" b="1" dirty="0">
              <a:solidFill>
                <a:schemeClr val="accent1"/>
              </a:solidFill>
              <a:latin typeface="Times New Roman"/>
              <a:ea typeface="Times New Roman"/>
              <a:cs typeface="Times New Roman"/>
            </a:endParaRPr>
          </a:p>
        </p:txBody>
      </p:sp>
      <p:sp>
        <p:nvSpPr>
          <p:cNvPr id="144" name="Shape 144"/>
          <p:cNvSpPr txBox="1"/>
          <p:nvPr/>
        </p:nvSpPr>
        <p:spPr>
          <a:xfrm>
            <a:off x="596698" y="4390464"/>
            <a:ext cx="364202"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800" b="1">
                <a:solidFill>
                  <a:schemeClr val="lt1"/>
                </a:solidFill>
                <a:latin typeface="Times New Roman"/>
                <a:ea typeface="Times New Roman"/>
                <a:cs typeface="Times New Roman"/>
                <a:sym typeface="Times New Roman"/>
              </a:rPr>
              <a:t>3</a:t>
            </a:r>
            <a:endParaRPr sz="2800" b="1">
              <a:solidFill>
                <a:schemeClr val="lt1"/>
              </a:solidFill>
              <a:latin typeface="Times New Roman"/>
              <a:ea typeface="Times New Roman"/>
              <a:cs typeface="Times New Roman"/>
              <a:sym typeface="Times New Roman"/>
            </a:endParaRPr>
          </a:p>
        </p:txBody>
      </p:sp>
      <p:sp>
        <p:nvSpPr>
          <p:cNvPr id="2" name="Slide Number Placeholder 1"/>
          <p:cNvSpPr>
            <a:spLocks noGrp="1"/>
          </p:cNvSpPr>
          <p:nvPr>
            <p:ph type="sldNum" sz="quarter" idx="12"/>
          </p:nvPr>
        </p:nvSpPr>
        <p:spPr>
          <a:xfrm>
            <a:off x="9448799" y="6492875"/>
            <a:ext cx="2743200" cy="365125"/>
          </a:xfrm>
        </p:spPr>
        <p:txBody>
          <a:bodyPr/>
          <a:lstStyle/>
          <a:p>
            <a:fld id="{CB5181DC-D8D3-48CB-9D07-F28960D5CD9A}" type="slidenum">
              <a:rPr lang="fr-FR" sz="1800" smtClean="0"/>
              <a:t>13</a:t>
            </a:fld>
            <a:endParaRPr lang="fr-FR" sz="1800" dirty="0"/>
          </a:p>
        </p:txBody>
      </p:sp>
      <p:pic>
        <p:nvPicPr>
          <p:cNvPr id="3" name="Picture 2"/>
          <p:cNvPicPr>
            <a:picLocks noChangeAspect="1"/>
          </p:cNvPicPr>
          <p:nvPr/>
        </p:nvPicPr>
        <p:blipFill>
          <a:blip r:embed="rId3"/>
          <a:stretch>
            <a:fillRect/>
          </a:stretch>
        </p:blipFill>
        <p:spPr>
          <a:xfrm>
            <a:off x="421781" y="1719353"/>
            <a:ext cx="1737511" cy="1272650"/>
          </a:xfrm>
          <a:prstGeom prst="rect">
            <a:avLst/>
          </a:prstGeom>
        </p:spPr>
      </p:pic>
      <p:sp>
        <p:nvSpPr>
          <p:cNvPr id="4" name="TextBox 3"/>
          <p:cNvSpPr txBox="1"/>
          <p:nvPr/>
        </p:nvSpPr>
        <p:spPr>
          <a:xfrm>
            <a:off x="2869660" y="1994174"/>
            <a:ext cx="8287966" cy="646331"/>
          </a:xfrm>
          <a:prstGeom prst="rect">
            <a:avLst/>
          </a:prstGeom>
          <a:noFill/>
        </p:spPr>
        <p:txBody>
          <a:bodyPr wrap="square" rtlCol="0">
            <a:spAutoFit/>
          </a:bodyPr>
          <a:lstStyle/>
          <a:p>
            <a:r>
              <a:rPr lang="fr-FR" sz="3600" dirty="0" smtClean="0"/>
              <a:t>Développement d’une plateforme </a:t>
            </a:r>
            <a:r>
              <a:rPr lang="fr-FR" sz="3600" dirty="0" err="1" smtClean="0"/>
              <a:t>IoT</a:t>
            </a:r>
            <a:endParaRPr lang="fr-FR" sz="3600" dirty="0"/>
          </a:p>
        </p:txBody>
      </p:sp>
      <p:sp>
        <p:nvSpPr>
          <p:cNvPr id="12" name="ZoneTexte 1"/>
          <p:cNvSpPr txBox="1"/>
          <p:nvPr/>
        </p:nvSpPr>
        <p:spPr>
          <a:xfrm>
            <a:off x="3406896" y="2992003"/>
            <a:ext cx="5113422" cy="707886"/>
          </a:xfrm>
          <a:prstGeom prst="rect">
            <a:avLst/>
          </a:prstGeom>
          <a:noFill/>
        </p:spPr>
        <p:txBody>
          <a:bodyPr wrap="square" rtlCol="0">
            <a:spAutoFit/>
          </a:bodyPr>
          <a:lstStyle/>
          <a:p>
            <a:r>
              <a:rPr lang="fr-FR" sz="4000" b="1" i="1" dirty="0" smtClean="0">
                <a:latin typeface="Times New Roman" panose="02020603050405020304" pitchFamily="18" charset="0"/>
                <a:cs typeface="Times New Roman" panose="02020603050405020304" pitchFamily="18" charset="0"/>
              </a:rPr>
              <a:t>Si le client a une carte </a:t>
            </a:r>
            <a:endParaRPr lang="fr-FR" sz="4000" b="1" i="1" dirty="0">
              <a:latin typeface="Times New Roman" panose="02020603050405020304" pitchFamily="18" charset="0"/>
              <a:cs typeface="Times New Roman" panose="02020603050405020304" pitchFamily="18" charset="0"/>
            </a:endParaRPr>
          </a:p>
        </p:txBody>
      </p:sp>
      <p:pic>
        <p:nvPicPr>
          <p:cNvPr id="15" name="Imag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94725" y="4774242"/>
            <a:ext cx="2648636" cy="1507685"/>
          </a:xfrm>
          <a:prstGeom prst="rect">
            <a:avLst/>
          </a:prstGeom>
        </p:spPr>
      </p:pic>
      <p:sp>
        <p:nvSpPr>
          <p:cNvPr id="16" name="Flèche droite 4"/>
          <p:cNvSpPr/>
          <p:nvPr/>
        </p:nvSpPr>
        <p:spPr>
          <a:xfrm>
            <a:off x="2159292" y="5566788"/>
            <a:ext cx="917105" cy="3587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Picture 5"/>
          <p:cNvPicPr>
            <a:picLocks noChangeAspect="1"/>
          </p:cNvPicPr>
          <p:nvPr/>
        </p:nvPicPr>
        <p:blipFill>
          <a:blip r:embed="rId5"/>
          <a:stretch>
            <a:fillRect/>
          </a:stretch>
        </p:blipFill>
        <p:spPr>
          <a:xfrm>
            <a:off x="69034" y="4593883"/>
            <a:ext cx="2126164" cy="1928027"/>
          </a:xfrm>
          <a:prstGeom prst="rect">
            <a:avLst/>
          </a:prstGeom>
        </p:spPr>
      </p:pic>
      <p:pic>
        <p:nvPicPr>
          <p:cNvPr id="7" name="Picture 6"/>
          <p:cNvPicPr>
            <a:picLocks noChangeAspect="1"/>
          </p:cNvPicPr>
          <p:nvPr/>
        </p:nvPicPr>
        <p:blipFill>
          <a:blip r:embed="rId6"/>
          <a:stretch>
            <a:fillRect/>
          </a:stretch>
        </p:blipFill>
        <p:spPr>
          <a:xfrm>
            <a:off x="3250636" y="5015071"/>
            <a:ext cx="2011410" cy="1266856"/>
          </a:xfrm>
          <a:prstGeom prst="rect">
            <a:avLst/>
          </a:prstGeom>
        </p:spPr>
      </p:pic>
      <p:sp>
        <p:nvSpPr>
          <p:cNvPr id="20" name="Flèche droite 4"/>
          <p:cNvSpPr/>
          <p:nvPr/>
        </p:nvSpPr>
        <p:spPr>
          <a:xfrm>
            <a:off x="5436285" y="5557896"/>
            <a:ext cx="917105" cy="3587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Picture 20"/>
          <p:cNvPicPr>
            <a:picLocks noChangeAspect="1"/>
          </p:cNvPicPr>
          <p:nvPr/>
        </p:nvPicPr>
        <p:blipFill>
          <a:blip r:embed="rId7"/>
          <a:stretch>
            <a:fillRect/>
          </a:stretch>
        </p:blipFill>
        <p:spPr>
          <a:xfrm>
            <a:off x="6353390" y="4849332"/>
            <a:ext cx="1876140" cy="1598334"/>
          </a:xfrm>
          <a:prstGeom prst="rect">
            <a:avLst/>
          </a:prstGeom>
        </p:spPr>
      </p:pic>
      <p:sp>
        <p:nvSpPr>
          <p:cNvPr id="22" name="Flèche droite 4"/>
          <p:cNvSpPr/>
          <p:nvPr/>
        </p:nvSpPr>
        <p:spPr>
          <a:xfrm>
            <a:off x="8581098" y="5557896"/>
            <a:ext cx="917105" cy="3587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27688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6" grpId="0" animBg="1"/>
      <p:bldP spid="20"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p:nvPr/>
        </p:nvSpPr>
        <p:spPr>
          <a:xfrm>
            <a:off x="13444" y="831677"/>
            <a:ext cx="12178555" cy="217194"/>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 name="Shape 143"/>
          <p:cNvSpPr txBox="1"/>
          <p:nvPr/>
        </p:nvSpPr>
        <p:spPr>
          <a:xfrm>
            <a:off x="294291" y="184748"/>
            <a:ext cx="3895297" cy="1919679"/>
          </a:xfrm>
          <a:prstGeom prst="rect">
            <a:avLst/>
          </a:prstGeom>
          <a:noFill/>
          <a:ln>
            <a:noFill/>
          </a:ln>
        </p:spPr>
        <p:txBody>
          <a:bodyPr spcFirstLastPara="1" wrap="square" lIns="91425" tIns="45700" rIns="91425" bIns="45700" anchor="t" anchorCtr="0">
            <a:noAutofit/>
          </a:bodyPr>
          <a:lstStyle/>
          <a:p>
            <a:pPr lvl="0"/>
            <a:r>
              <a:rPr lang="fr-FR" sz="3600" b="1" dirty="0">
                <a:solidFill>
                  <a:schemeClr val="accent1"/>
                </a:solidFill>
                <a:latin typeface="Times New Roman"/>
                <a:ea typeface="Times New Roman"/>
                <a:cs typeface="Times New Roman"/>
                <a:sym typeface="Times New Roman"/>
              </a:rPr>
              <a:t>Solution proposée </a:t>
            </a:r>
            <a:endParaRPr lang="fr-FR" sz="3600" b="1" dirty="0">
              <a:solidFill>
                <a:schemeClr val="accent1"/>
              </a:solidFill>
              <a:latin typeface="Times New Roman"/>
              <a:ea typeface="Times New Roman"/>
              <a:cs typeface="Times New Roman"/>
            </a:endParaRPr>
          </a:p>
        </p:txBody>
      </p:sp>
      <p:sp>
        <p:nvSpPr>
          <p:cNvPr id="144" name="Shape 144"/>
          <p:cNvSpPr txBox="1"/>
          <p:nvPr/>
        </p:nvSpPr>
        <p:spPr>
          <a:xfrm>
            <a:off x="596698" y="4390464"/>
            <a:ext cx="364202"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800" b="1">
                <a:solidFill>
                  <a:schemeClr val="lt1"/>
                </a:solidFill>
                <a:latin typeface="Times New Roman"/>
                <a:ea typeface="Times New Roman"/>
                <a:cs typeface="Times New Roman"/>
                <a:sym typeface="Times New Roman"/>
              </a:rPr>
              <a:t>3</a:t>
            </a:r>
            <a:endParaRPr sz="2800" b="1">
              <a:solidFill>
                <a:schemeClr val="lt1"/>
              </a:solidFill>
              <a:latin typeface="Times New Roman"/>
              <a:ea typeface="Times New Roman"/>
              <a:cs typeface="Times New Roman"/>
              <a:sym typeface="Times New Roman"/>
            </a:endParaRPr>
          </a:p>
        </p:txBody>
      </p:sp>
      <p:sp>
        <p:nvSpPr>
          <p:cNvPr id="2" name="Slide Number Placeholder 1"/>
          <p:cNvSpPr>
            <a:spLocks noGrp="1"/>
          </p:cNvSpPr>
          <p:nvPr>
            <p:ph type="sldNum" sz="quarter" idx="12"/>
          </p:nvPr>
        </p:nvSpPr>
        <p:spPr>
          <a:xfrm>
            <a:off x="9448799" y="6492875"/>
            <a:ext cx="2743200" cy="365125"/>
          </a:xfrm>
        </p:spPr>
        <p:txBody>
          <a:bodyPr/>
          <a:lstStyle/>
          <a:p>
            <a:fld id="{CB5181DC-D8D3-48CB-9D07-F28960D5CD9A}" type="slidenum">
              <a:rPr lang="fr-FR" sz="1800" smtClean="0"/>
              <a:t>14</a:t>
            </a:fld>
            <a:endParaRPr lang="fr-FR" sz="1800" dirty="0"/>
          </a:p>
        </p:txBody>
      </p:sp>
      <p:pic>
        <p:nvPicPr>
          <p:cNvPr id="3" name="Picture 2"/>
          <p:cNvPicPr>
            <a:picLocks noChangeAspect="1"/>
          </p:cNvPicPr>
          <p:nvPr/>
        </p:nvPicPr>
        <p:blipFill>
          <a:blip r:embed="rId3"/>
          <a:stretch>
            <a:fillRect/>
          </a:stretch>
        </p:blipFill>
        <p:spPr>
          <a:xfrm>
            <a:off x="421781" y="1719353"/>
            <a:ext cx="1737511" cy="1272650"/>
          </a:xfrm>
          <a:prstGeom prst="rect">
            <a:avLst/>
          </a:prstGeom>
        </p:spPr>
      </p:pic>
      <p:sp>
        <p:nvSpPr>
          <p:cNvPr id="4" name="TextBox 3"/>
          <p:cNvSpPr txBox="1"/>
          <p:nvPr/>
        </p:nvSpPr>
        <p:spPr>
          <a:xfrm>
            <a:off x="2869660" y="1994174"/>
            <a:ext cx="8287966" cy="646331"/>
          </a:xfrm>
          <a:prstGeom prst="rect">
            <a:avLst/>
          </a:prstGeom>
          <a:noFill/>
        </p:spPr>
        <p:txBody>
          <a:bodyPr wrap="square" rtlCol="0">
            <a:spAutoFit/>
          </a:bodyPr>
          <a:lstStyle/>
          <a:p>
            <a:r>
              <a:rPr lang="fr-FR" sz="3600" dirty="0" smtClean="0"/>
              <a:t>Développement d’une plateforme </a:t>
            </a:r>
            <a:r>
              <a:rPr lang="fr-FR" sz="3600" dirty="0" err="1" smtClean="0"/>
              <a:t>IoT</a:t>
            </a:r>
            <a:endParaRPr lang="fr-FR" sz="3600" dirty="0"/>
          </a:p>
        </p:txBody>
      </p:sp>
      <p:sp>
        <p:nvSpPr>
          <p:cNvPr id="12" name="ZoneTexte 1"/>
          <p:cNvSpPr txBox="1"/>
          <p:nvPr/>
        </p:nvSpPr>
        <p:spPr>
          <a:xfrm>
            <a:off x="2869660" y="2992003"/>
            <a:ext cx="7322713" cy="707886"/>
          </a:xfrm>
          <a:prstGeom prst="rect">
            <a:avLst/>
          </a:prstGeom>
          <a:noFill/>
        </p:spPr>
        <p:txBody>
          <a:bodyPr wrap="square" rtlCol="0">
            <a:spAutoFit/>
          </a:bodyPr>
          <a:lstStyle/>
          <a:p>
            <a:r>
              <a:rPr lang="fr-FR" sz="4000" b="1" i="1" dirty="0" smtClean="0">
                <a:latin typeface="Times New Roman" panose="02020603050405020304" pitchFamily="18" charset="0"/>
                <a:cs typeface="Times New Roman" panose="02020603050405020304" pitchFamily="18" charset="0"/>
              </a:rPr>
              <a:t>Si le client n’a pas une carte </a:t>
            </a:r>
            <a:endParaRPr lang="fr-FR" sz="4000" b="1" i="1" dirty="0">
              <a:latin typeface="Times New Roman" panose="02020603050405020304" pitchFamily="18" charset="0"/>
              <a:cs typeface="Times New Roman" panose="02020603050405020304" pitchFamily="18" charset="0"/>
            </a:endParaRPr>
          </a:p>
        </p:txBody>
      </p:sp>
      <p:pic>
        <p:nvPicPr>
          <p:cNvPr id="15" name="Imag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3285" y="4913684"/>
            <a:ext cx="2648636" cy="1507685"/>
          </a:xfrm>
          <a:prstGeom prst="rect">
            <a:avLst/>
          </a:prstGeom>
        </p:spPr>
      </p:pic>
      <p:sp>
        <p:nvSpPr>
          <p:cNvPr id="16" name="Flèche droite 4"/>
          <p:cNvSpPr/>
          <p:nvPr/>
        </p:nvSpPr>
        <p:spPr>
          <a:xfrm>
            <a:off x="2159292" y="5566788"/>
            <a:ext cx="917105" cy="3587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lèche droite 4"/>
          <p:cNvSpPr/>
          <p:nvPr/>
        </p:nvSpPr>
        <p:spPr>
          <a:xfrm>
            <a:off x="5436285" y="5557896"/>
            <a:ext cx="917105" cy="3587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p:cNvPicPr>
            <a:picLocks noChangeAspect="1"/>
          </p:cNvPicPr>
          <p:nvPr/>
        </p:nvPicPr>
        <p:blipFill>
          <a:blip r:embed="rId5"/>
          <a:stretch>
            <a:fillRect/>
          </a:stretch>
        </p:blipFill>
        <p:spPr>
          <a:xfrm>
            <a:off x="134417" y="4797371"/>
            <a:ext cx="1867062" cy="1897544"/>
          </a:xfrm>
          <a:prstGeom prst="rect">
            <a:avLst/>
          </a:prstGeom>
        </p:spPr>
      </p:pic>
      <p:pic>
        <p:nvPicPr>
          <p:cNvPr id="8" name="Picture 7"/>
          <p:cNvPicPr>
            <a:picLocks noChangeAspect="1"/>
          </p:cNvPicPr>
          <p:nvPr/>
        </p:nvPicPr>
        <p:blipFill>
          <a:blip r:embed="rId6"/>
          <a:stretch>
            <a:fillRect/>
          </a:stretch>
        </p:blipFill>
        <p:spPr>
          <a:xfrm>
            <a:off x="3135708" y="4797371"/>
            <a:ext cx="2451318" cy="1790783"/>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48799" y="5342661"/>
            <a:ext cx="792703" cy="789180"/>
          </a:xfrm>
          <a:prstGeom prst="rect">
            <a:avLst/>
          </a:prstGeom>
        </p:spPr>
      </p:pic>
      <p:pic>
        <p:nvPicPr>
          <p:cNvPr id="10" name="Picture 9"/>
          <p:cNvPicPr>
            <a:picLocks noChangeAspect="1"/>
          </p:cNvPicPr>
          <p:nvPr/>
        </p:nvPicPr>
        <p:blipFill>
          <a:blip r:embed="rId8"/>
          <a:stretch>
            <a:fillRect/>
          </a:stretch>
        </p:blipFill>
        <p:spPr>
          <a:xfrm>
            <a:off x="10386705" y="5100051"/>
            <a:ext cx="1724231" cy="1321318"/>
          </a:xfrm>
          <a:prstGeom prst="rect">
            <a:avLst/>
          </a:prstGeom>
        </p:spPr>
      </p:pic>
      <p:pic>
        <p:nvPicPr>
          <p:cNvPr id="23" name="Imag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77605" y="2737678"/>
            <a:ext cx="1335089" cy="1132600"/>
          </a:xfrm>
          <a:prstGeom prst="rect">
            <a:avLst/>
          </a:prstGeom>
        </p:spPr>
      </p:pic>
    </p:spTree>
    <p:extLst>
      <p:ext uri="{BB962C8B-B14F-4D97-AF65-F5344CB8AC3E}">
        <p14:creationId xmlns:p14="http://schemas.microsoft.com/office/powerpoint/2010/main" val="1785361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e 16"/>
          <p:cNvGrpSpPr/>
          <p:nvPr/>
        </p:nvGrpSpPr>
        <p:grpSpPr>
          <a:xfrm>
            <a:off x="598006" y="818430"/>
            <a:ext cx="4993636" cy="5050898"/>
            <a:chOff x="2202873" y="2144684"/>
            <a:chExt cx="2768138" cy="2797230"/>
          </a:xfrm>
        </p:grpSpPr>
        <p:sp>
          <p:nvSpPr>
            <p:cNvPr id="8" name="Ellipse 7"/>
            <p:cNvSpPr/>
            <p:nvPr/>
          </p:nvSpPr>
          <p:spPr>
            <a:xfrm>
              <a:off x="2202873" y="2144684"/>
              <a:ext cx="2768138" cy="279723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 name="Ellipse 5"/>
            <p:cNvSpPr/>
            <p:nvPr/>
          </p:nvSpPr>
          <p:spPr>
            <a:xfrm>
              <a:off x="2655916" y="2579022"/>
              <a:ext cx="1862051" cy="1928553"/>
            </a:xfrm>
            <a:prstGeom prst="ellipse">
              <a:avLst/>
            </a:prstGeom>
            <a:solidFill>
              <a:schemeClr val="bg1">
                <a:lumMod val="95000"/>
              </a:schemeClr>
            </a:solidFill>
            <a:ln>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44" name="Rectangle à coins arrondis 43"/>
          <p:cNvSpPr/>
          <p:nvPr/>
        </p:nvSpPr>
        <p:spPr>
          <a:xfrm>
            <a:off x="6381279" y="1641679"/>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Problématique</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5" name="Rectangle à coins arrondis 44"/>
          <p:cNvSpPr/>
          <p:nvPr/>
        </p:nvSpPr>
        <p:spPr>
          <a:xfrm>
            <a:off x="5605565" y="868321"/>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2400" dirty="0" smtClean="0">
                <a:ln w="0"/>
                <a:solidFill>
                  <a:schemeClr val="bg2"/>
                </a:solidFill>
                <a:effectLst>
                  <a:outerShdw blurRad="38100" dist="19050" dir="2700000" algn="tl" rotWithShape="0">
                    <a:schemeClr val="dk1">
                      <a:alpha val="40000"/>
                    </a:schemeClr>
                  </a:outerShdw>
                </a:effectLst>
              </a:rPr>
              <a:t>Etude de l’existant</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6" name="Rectangle à coins arrondis 45"/>
          <p:cNvSpPr/>
          <p:nvPr/>
        </p:nvSpPr>
        <p:spPr>
          <a:xfrm>
            <a:off x="6801153" y="2514426"/>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Solution</a:t>
            </a:r>
            <a:r>
              <a:rPr lang="fr-FR" sz="2400" dirty="0" smtClean="0">
                <a:ln w="0"/>
                <a:solidFill>
                  <a:schemeClr val="tx1"/>
                </a:solidFill>
                <a:effectLst>
                  <a:outerShdw blurRad="38100" dist="19050" dir="2700000" algn="tl" rotWithShape="0">
                    <a:schemeClr val="dk1">
                      <a:alpha val="40000"/>
                    </a:schemeClr>
                  </a:outerShdw>
                </a:effectLst>
              </a:rPr>
              <a:t> </a:t>
            </a:r>
            <a:r>
              <a:rPr lang="fr-FR" sz="2400" dirty="0" smtClean="0">
                <a:ln w="0"/>
                <a:solidFill>
                  <a:schemeClr val="bg2"/>
                </a:solidFill>
                <a:effectLst>
                  <a:outerShdw blurRad="38100" dist="19050" dir="2700000" algn="tl" rotWithShape="0">
                    <a:schemeClr val="dk1">
                      <a:alpha val="40000"/>
                    </a:schemeClr>
                  </a:outerShdw>
                </a:effectLst>
              </a:rPr>
              <a:t>proposée</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7" name="Rectangle à coins arrondis 46"/>
          <p:cNvSpPr/>
          <p:nvPr/>
        </p:nvSpPr>
        <p:spPr>
          <a:xfrm>
            <a:off x="6801153" y="3516053"/>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tx1"/>
                </a:solidFill>
                <a:effectLst>
                  <a:outerShdw blurRad="38100" dist="19050" dir="2700000" algn="tl" rotWithShape="0">
                    <a:schemeClr val="dk1">
                      <a:alpha val="40000"/>
                    </a:schemeClr>
                  </a:outerShdw>
                </a:effectLst>
              </a:rPr>
              <a:t>Etude fonctionnelle</a:t>
            </a:r>
            <a:endParaRPr lang="fr-FR" sz="2400" dirty="0">
              <a:ln w="0"/>
              <a:solidFill>
                <a:schemeClr val="tx1"/>
              </a:solidFill>
              <a:effectLst>
                <a:outerShdw blurRad="38100" dist="19050" dir="2700000" algn="tl" rotWithShape="0">
                  <a:schemeClr val="dk1">
                    <a:alpha val="40000"/>
                  </a:schemeClr>
                </a:outerShdw>
              </a:effectLst>
            </a:endParaRPr>
          </a:p>
        </p:txBody>
      </p:sp>
      <p:sp>
        <p:nvSpPr>
          <p:cNvPr id="48" name="Rectangle à coins arrondis 47"/>
          <p:cNvSpPr/>
          <p:nvPr/>
        </p:nvSpPr>
        <p:spPr>
          <a:xfrm>
            <a:off x="6381279" y="4446648"/>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Conception</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9" name="Rectangle à coins arrondis 48"/>
          <p:cNvSpPr/>
          <p:nvPr/>
        </p:nvSpPr>
        <p:spPr>
          <a:xfrm>
            <a:off x="5577572" y="5293745"/>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Réalisation</a:t>
            </a:r>
            <a:endParaRPr lang="fr-FR" sz="2400" dirty="0">
              <a:ln w="0"/>
              <a:solidFill>
                <a:schemeClr val="bg2"/>
              </a:solidFill>
              <a:effectLst>
                <a:outerShdw blurRad="38100" dist="19050" dir="2700000" algn="tl" rotWithShape="0">
                  <a:schemeClr val="dk1">
                    <a:alpha val="40000"/>
                  </a:schemeClr>
                </a:outerShdw>
              </a:effectLst>
            </a:endParaRPr>
          </a:p>
        </p:txBody>
      </p:sp>
      <p:grpSp>
        <p:nvGrpSpPr>
          <p:cNvPr id="85" name="Groupe 84"/>
          <p:cNvGrpSpPr/>
          <p:nvPr/>
        </p:nvGrpSpPr>
        <p:grpSpPr>
          <a:xfrm>
            <a:off x="4752881" y="827761"/>
            <a:ext cx="795220" cy="551077"/>
            <a:chOff x="4752881" y="827761"/>
            <a:chExt cx="795220" cy="551077"/>
          </a:xfrm>
        </p:grpSpPr>
        <p:sp>
          <p:nvSpPr>
            <p:cNvPr id="53" name="Hexagone 52"/>
            <p:cNvSpPr/>
            <p:nvPr/>
          </p:nvSpPr>
          <p:spPr>
            <a:xfrm>
              <a:off x="4752881" y="827761"/>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9" name="Chevron 58"/>
            <p:cNvSpPr/>
            <p:nvPr/>
          </p:nvSpPr>
          <p:spPr>
            <a:xfrm>
              <a:off x="5294283" y="828332"/>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7" name="Imag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9583" y="933088"/>
              <a:ext cx="518906" cy="329876"/>
            </a:xfrm>
            <a:prstGeom prst="rect">
              <a:avLst/>
            </a:prstGeom>
          </p:spPr>
        </p:pic>
      </p:grpSp>
      <p:grpSp>
        <p:nvGrpSpPr>
          <p:cNvPr id="87" name="Groupe 86"/>
          <p:cNvGrpSpPr/>
          <p:nvPr/>
        </p:nvGrpSpPr>
        <p:grpSpPr>
          <a:xfrm>
            <a:off x="5652462" y="2501924"/>
            <a:ext cx="1056708" cy="551353"/>
            <a:chOff x="5652462" y="2501924"/>
            <a:chExt cx="1056708" cy="551353"/>
          </a:xfrm>
        </p:grpSpPr>
        <p:sp>
          <p:nvSpPr>
            <p:cNvPr id="55" name="Hexagone 54"/>
            <p:cNvSpPr/>
            <p:nvPr/>
          </p:nvSpPr>
          <p:spPr>
            <a:xfrm>
              <a:off x="5901989" y="2502771"/>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1" name="Chevron 60"/>
            <p:cNvSpPr/>
            <p:nvPr/>
          </p:nvSpPr>
          <p:spPr>
            <a:xfrm>
              <a:off x="6455352" y="2501924"/>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8" name="Imag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2462" y="2544593"/>
              <a:ext cx="802890" cy="459837"/>
            </a:xfrm>
            <a:prstGeom prst="rect">
              <a:avLst/>
            </a:prstGeom>
          </p:spPr>
        </p:pic>
      </p:grpSp>
      <p:grpSp>
        <p:nvGrpSpPr>
          <p:cNvPr id="86" name="Groupe 85"/>
          <p:cNvGrpSpPr/>
          <p:nvPr/>
        </p:nvGrpSpPr>
        <p:grpSpPr>
          <a:xfrm>
            <a:off x="5443982" y="1613688"/>
            <a:ext cx="795220" cy="564501"/>
            <a:chOff x="5443982" y="1613688"/>
            <a:chExt cx="795220" cy="564501"/>
          </a:xfrm>
        </p:grpSpPr>
        <p:sp>
          <p:nvSpPr>
            <p:cNvPr id="54" name="Hexagone 53"/>
            <p:cNvSpPr/>
            <p:nvPr/>
          </p:nvSpPr>
          <p:spPr>
            <a:xfrm>
              <a:off x="5443982" y="1627683"/>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0" name="Chevron 59"/>
            <p:cNvSpPr/>
            <p:nvPr/>
          </p:nvSpPr>
          <p:spPr>
            <a:xfrm>
              <a:off x="5985384" y="1613688"/>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9" name="Imag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1404" y="1651335"/>
              <a:ext cx="426057" cy="474773"/>
            </a:xfrm>
            <a:prstGeom prst="rect">
              <a:avLst/>
            </a:prstGeom>
          </p:spPr>
        </p:pic>
      </p:grpSp>
      <p:grpSp>
        <p:nvGrpSpPr>
          <p:cNvPr id="89" name="Groupe 88"/>
          <p:cNvGrpSpPr/>
          <p:nvPr/>
        </p:nvGrpSpPr>
        <p:grpSpPr>
          <a:xfrm>
            <a:off x="5462644" y="4430692"/>
            <a:ext cx="802376" cy="552466"/>
            <a:chOff x="5462644" y="4430692"/>
            <a:chExt cx="802376" cy="552466"/>
          </a:xfrm>
        </p:grpSpPr>
        <p:sp>
          <p:nvSpPr>
            <p:cNvPr id="57" name="Hexagone 56"/>
            <p:cNvSpPr/>
            <p:nvPr/>
          </p:nvSpPr>
          <p:spPr>
            <a:xfrm>
              <a:off x="5462644" y="4432652"/>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3" name="Chevron 62"/>
            <p:cNvSpPr/>
            <p:nvPr/>
          </p:nvSpPr>
          <p:spPr>
            <a:xfrm>
              <a:off x="6011202" y="4430692"/>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70" name="Imag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0756" y="4544058"/>
              <a:ext cx="390537" cy="390537"/>
            </a:xfrm>
            <a:prstGeom prst="rect">
              <a:avLst/>
            </a:prstGeom>
          </p:spPr>
        </p:pic>
      </p:grpSp>
      <p:sp>
        <p:nvSpPr>
          <p:cNvPr id="71" name="Rectangle à coins arrondis 70"/>
          <p:cNvSpPr/>
          <p:nvPr/>
        </p:nvSpPr>
        <p:spPr>
          <a:xfrm>
            <a:off x="4490275" y="6094814"/>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Conclusion et Perspectives</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74" name="Rectangle à coins arrondis 73"/>
          <p:cNvSpPr/>
          <p:nvPr/>
        </p:nvSpPr>
        <p:spPr>
          <a:xfrm>
            <a:off x="4490275" y="109200"/>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Introduction</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75" name="Hexagone 74"/>
          <p:cNvSpPr/>
          <p:nvPr/>
        </p:nvSpPr>
        <p:spPr>
          <a:xfrm>
            <a:off x="3580970" y="102890"/>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6" name="Chevron 75"/>
          <p:cNvSpPr/>
          <p:nvPr/>
        </p:nvSpPr>
        <p:spPr>
          <a:xfrm>
            <a:off x="4120198" y="93244"/>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grpSp>
        <p:nvGrpSpPr>
          <p:cNvPr id="93" name="Groupe 92"/>
          <p:cNvGrpSpPr/>
          <p:nvPr/>
        </p:nvGrpSpPr>
        <p:grpSpPr>
          <a:xfrm>
            <a:off x="3580971" y="6078858"/>
            <a:ext cx="793045" cy="562934"/>
            <a:chOff x="3580971" y="6078858"/>
            <a:chExt cx="793045" cy="562934"/>
          </a:xfrm>
        </p:grpSpPr>
        <p:sp>
          <p:nvSpPr>
            <p:cNvPr id="72" name="Hexagone 71"/>
            <p:cNvSpPr/>
            <p:nvPr/>
          </p:nvSpPr>
          <p:spPr>
            <a:xfrm>
              <a:off x="3580971" y="6091286"/>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3" name="Chevron 72"/>
            <p:cNvSpPr/>
            <p:nvPr/>
          </p:nvSpPr>
          <p:spPr>
            <a:xfrm>
              <a:off x="4120198" y="6078858"/>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79" name="Image 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28508" y="6126217"/>
              <a:ext cx="377484" cy="455787"/>
            </a:xfrm>
            <a:prstGeom prst="rect">
              <a:avLst/>
            </a:prstGeom>
          </p:spPr>
        </p:pic>
      </p:grpSp>
      <p:grpSp>
        <p:nvGrpSpPr>
          <p:cNvPr id="88" name="Groupe 87"/>
          <p:cNvGrpSpPr/>
          <p:nvPr/>
        </p:nvGrpSpPr>
        <p:grpSpPr>
          <a:xfrm>
            <a:off x="5947780" y="3474286"/>
            <a:ext cx="788517" cy="551147"/>
            <a:chOff x="5947780" y="3474286"/>
            <a:chExt cx="788517" cy="551147"/>
          </a:xfrm>
        </p:grpSpPr>
        <p:sp>
          <p:nvSpPr>
            <p:cNvPr id="56" name="Hexagone 55"/>
            <p:cNvSpPr/>
            <p:nvPr/>
          </p:nvSpPr>
          <p:spPr>
            <a:xfrm>
              <a:off x="5947780" y="3474286"/>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2" name="Chevron 61"/>
            <p:cNvSpPr/>
            <p:nvPr/>
          </p:nvSpPr>
          <p:spPr>
            <a:xfrm>
              <a:off x="6482479" y="3474927"/>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80" name="Image 7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6933" y="3535191"/>
              <a:ext cx="439330" cy="440227"/>
            </a:xfrm>
            <a:prstGeom prst="rect">
              <a:avLst/>
            </a:prstGeom>
          </p:spPr>
        </p:pic>
      </p:grpSp>
      <p:pic>
        <p:nvPicPr>
          <p:cNvPr id="81" name="Image 8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41850" y="85006"/>
            <a:ext cx="531381" cy="531381"/>
          </a:xfrm>
          <a:prstGeom prst="rect">
            <a:avLst/>
          </a:prstGeom>
        </p:spPr>
      </p:pic>
      <p:sp>
        <p:nvSpPr>
          <p:cNvPr id="84" name="ZoneTexte 83"/>
          <p:cNvSpPr txBox="1"/>
          <p:nvPr/>
        </p:nvSpPr>
        <p:spPr>
          <a:xfrm>
            <a:off x="1885383" y="2915536"/>
            <a:ext cx="2418879" cy="861774"/>
          </a:xfrm>
          <a:prstGeom prst="rect">
            <a:avLst/>
          </a:prstGeom>
          <a:noFill/>
        </p:spPr>
        <p:txBody>
          <a:bodyPr wrap="square" rtlCol="0">
            <a:spAutoFit/>
          </a:bodyPr>
          <a:lstStyle/>
          <a:p>
            <a:pPr algn="ctr"/>
            <a:r>
              <a:rPr lang="fr-FR" sz="5000" dirty="0" smtClean="0">
                <a:latin typeface="Arial Black" panose="020B0A04020102020204" pitchFamily="34" charset="0"/>
              </a:rPr>
              <a:t>PLAN</a:t>
            </a:r>
            <a:endParaRPr lang="fr-FR" sz="5000" dirty="0">
              <a:latin typeface="Arial Black" panose="020B0A04020102020204" pitchFamily="34" charset="0"/>
            </a:endParaRPr>
          </a:p>
        </p:txBody>
      </p:sp>
      <p:grpSp>
        <p:nvGrpSpPr>
          <p:cNvPr id="92" name="Groupe 91"/>
          <p:cNvGrpSpPr/>
          <p:nvPr/>
        </p:nvGrpSpPr>
        <p:grpSpPr>
          <a:xfrm>
            <a:off x="4743550" y="5284029"/>
            <a:ext cx="787694" cy="560222"/>
            <a:chOff x="4743550" y="5284029"/>
            <a:chExt cx="787694" cy="560222"/>
          </a:xfrm>
        </p:grpSpPr>
        <p:sp>
          <p:nvSpPr>
            <p:cNvPr id="58" name="Hexagone 57"/>
            <p:cNvSpPr/>
            <p:nvPr/>
          </p:nvSpPr>
          <p:spPr>
            <a:xfrm>
              <a:off x="4743550" y="5293745"/>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pic>
          <p:nvPicPr>
            <p:cNvPr id="77" name="Image 7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19583" y="5293174"/>
              <a:ext cx="470224" cy="513555"/>
            </a:xfrm>
            <a:prstGeom prst="rect">
              <a:avLst/>
            </a:prstGeom>
          </p:spPr>
        </p:pic>
        <p:sp>
          <p:nvSpPr>
            <p:cNvPr id="91" name="Chevron 90"/>
            <p:cNvSpPr/>
            <p:nvPr/>
          </p:nvSpPr>
          <p:spPr>
            <a:xfrm>
              <a:off x="5277426" y="5284029"/>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grpSp>
      <p:grpSp>
        <p:nvGrpSpPr>
          <p:cNvPr id="94" name="Groupe 93"/>
          <p:cNvGrpSpPr/>
          <p:nvPr/>
        </p:nvGrpSpPr>
        <p:grpSpPr>
          <a:xfrm>
            <a:off x="2789582" y="1277758"/>
            <a:ext cx="610479" cy="625178"/>
            <a:chOff x="2202873" y="2144684"/>
            <a:chExt cx="2768138" cy="2797230"/>
          </a:xfrm>
        </p:grpSpPr>
        <p:sp>
          <p:nvSpPr>
            <p:cNvPr id="95" name="Ellipse 94"/>
            <p:cNvSpPr/>
            <p:nvPr/>
          </p:nvSpPr>
          <p:spPr>
            <a:xfrm>
              <a:off x="2202873" y="2144684"/>
              <a:ext cx="2768138" cy="279723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96" name="Ellipse 95"/>
            <p:cNvSpPr/>
            <p:nvPr/>
          </p:nvSpPr>
          <p:spPr>
            <a:xfrm>
              <a:off x="2655916" y="2579022"/>
              <a:ext cx="1862051" cy="1928553"/>
            </a:xfrm>
            <a:prstGeom prst="ellipse">
              <a:avLst/>
            </a:prstGeom>
            <a:solidFill>
              <a:schemeClr val="bg1">
                <a:lumMod val="95000"/>
              </a:schemeClr>
            </a:solidFill>
            <a:ln>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3" name="Slide Number Placeholder 2"/>
          <p:cNvSpPr>
            <a:spLocks noGrp="1"/>
          </p:cNvSpPr>
          <p:nvPr>
            <p:ph type="sldNum" sz="quarter" idx="12"/>
          </p:nvPr>
        </p:nvSpPr>
        <p:spPr/>
        <p:txBody>
          <a:bodyPr/>
          <a:lstStyle/>
          <a:p>
            <a:fld id="{CB5181DC-D8D3-48CB-9D07-F28960D5CD9A}" type="slidenum">
              <a:rPr lang="fr-FR" sz="1800" smtClean="0"/>
              <a:t>15</a:t>
            </a:fld>
            <a:endParaRPr lang="fr-FR" sz="1800" dirty="0"/>
          </a:p>
        </p:txBody>
      </p:sp>
    </p:spTree>
    <p:extLst>
      <p:ext uri="{BB962C8B-B14F-4D97-AF65-F5344CB8AC3E}">
        <p14:creationId xmlns:p14="http://schemas.microsoft.com/office/powerpoint/2010/main" val="19985804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Imag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9806" y="2234951"/>
            <a:ext cx="595053" cy="428342"/>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3394" y="2739281"/>
            <a:ext cx="1758921" cy="1758921"/>
          </a:xfrm>
          <a:prstGeom prst="rect">
            <a:avLst/>
          </a:prstGeom>
        </p:spPr>
      </p:pic>
      <p:grpSp>
        <p:nvGrpSpPr>
          <p:cNvPr id="91" name="Group 90"/>
          <p:cNvGrpSpPr/>
          <p:nvPr/>
        </p:nvGrpSpPr>
        <p:grpSpPr>
          <a:xfrm>
            <a:off x="9028410" y="2468085"/>
            <a:ext cx="868668" cy="1377090"/>
            <a:chOff x="4430262" y="1178468"/>
            <a:chExt cx="778776" cy="1262894"/>
          </a:xfrm>
        </p:grpSpPr>
        <p:sp>
          <p:nvSpPr>
            <p:cNvPr id="92" name="Rectangle 91"/>
            <p:cNvSpPr/>
            <p:nvPr/>
          </p:nvSpPr>
          <p:spPr>
            <a:xfrm>
              <a:off x="4778044" y="1953379"/>
              <a:ext cx="83212" cy="487983"/>
            </a:xfrm>
            <a:prstGeom prst="rect">
              <a:avLst/>
            </a:prstGeom>
            <a:solidFill>
              <a:srgbClr val="D17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92"/>
            <p:cNvSpPr/>
            <p:nvPr/>
          </p:nvSpPr>
          <p:spPr>
            <a:xfrm>
              <a:off x="4430262" y="1178468"/>
              <a:ext cx="389388" cy="950370"/>
            </a:xfrm>
            <a:custGeom>
              <a:avLst/>
              <a:gdLst>
                <a:gd name="connsiteX0" fmla="*/ 389388 w 389388"/>
                <a:gd name="connsiteY0" fmla="*/ 0 h 950370"/>
                <a:gd name="connsiteX1" fmla="*/ 389388 w 389388"/>
                <a:gd name="connsiteY1" fmla="*/ 950370 h 950370"/>
                <a:gd name="connsiteX2" fmla="*/ 0 w 389388"/>
                <a:gd name="connsiteY2" fmla="*/ 950370 h 950370"/>
              </a:gdLst>
              <a:ahLst/>
              <a:cxnLst>
                <a:cxn ang="0">
                  <a:pos x="connsiteX0" y="connsiteY0"/>
                </a:cxn>
                <a:cxn ang="0">
                  <a:pos x="connsiteX1" y="connsiteY1"/>
                </a:cxn>
                <a:cxn ang="0">
                  <a:pos x="connsiteX2" y="connsiteY2"/>
                </a:cxn>
              </a:cxnLst>
              <a:rect l="l" t="t" r="r" b="b"/>
              <a:pathLst>
                <a:path w="389388" h="950370">
                  <a:moveTo>
                    <a:pt x="389388" y="0"/>
                  </a:moveTo>
                  <a:lnTo>
                    <a:pt x="389388" y="950370"/>
                  </a:lnTo>
                  <a:lnTo>
                    <a:pt x="0" y="950370"/>
                  </a:lnTo>
                  <a:close/>
                </a:path>
              </a:pathLst>
            </a:custGeom>
            <a:solidFill>
              <a:srgbClr val="0CA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Shape 93"/>
            <p:cNvSpPr/>
            <p:nvPr/>
          </p:nvSpPr>
          <p:spPr>
            <a:xfrm flipH="1">
              <a:off x="4819650" y="1178468"/>
              <a:ext cx="389388" cy="950370"/>
            </a:xfrm>
            <a:custGeom>
              <a:avLst/>
              <a:gdLst>
                <a:gd name="connsiteX0" fmla="*/ 389388 w 389388"/>
                <a:gd name="connsiteY0" fmla="*/ 0 h 950370"/>
                <a:gd name="connsiteX1" fmla="*/ 389388 w 389388"/>
                <a:gd name="connsiteY1" fmla="*/ 950370 h 950370"/>
                <a:gd name="connsiteX2" fmla="*/ 0 w 389388"/>
                <a:gd name="connsiteY2" fmla="*/ 950370 h 950370"/>
              </a:gdLst>
              <a:ahLst/>
              <a:cxnLst>
                <a:cxn ang="0">
                  <a:pos x="connsiteX0" y="connsiteY0"/>
                </a:cxn>
                <a:cxn ang="0">
                  <a:pos x="connsiteX1" y="connsiteY1"/>
                </a:cxn>
                <a:cxn ang="0">
                  <a:pos x="connsiteX2" y="connsiteY2"/>
                </a:cxn>
              </a:cxnLst>
              <a:rect l="l" t="t" r="r" b="b"/>
              <a:pathLst>
                <a:path w="389388" h="950370">
                  <a:moveTo>
                    <a:pt x="389388" y="0"/>
                  </a:moveTo>
                  <a:lnTo>
                    <a:pt x="389388" y="950370"/>
                  </a:lnTo>
                  <a:lnTo>
                    <a:pt x="0" y="950370"/>
                  </a:lnTo>
                  <a:close/>
                </a:path>
              </a:pathLst>
            </a:custGeom>
            <a:solidFill>
              <a:srgbClr val="137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8377076" y="2557061"/>
            <a:ext cx="1042548" cy="1452191"/>
            <a:chOff x="4430262" y="1178468"/>
            <a:chExt cx="778776" cy="1179723"/>
          </a:xfrm>
        </p:grpSpPr>
        <p:sp>
          <p:nvSpPr>
            <p:cNvPr id="96" name="Rectangle 95"/>
            <p:cNvSpPr/>
            <p:nvPr/>
          </p:nvSpPr>
          <p:spPr>
            <a:xfrm>
              <a:off x="4778044" y="1953379"/>
              <a:ext cx="83212" cy="404812"/>
            </a:xfrm>
            <a:prstGeom prst="rect">
              <a:avLst/>
            </a:prstGeom>
            <a:solidFill>
              <a:srgbClr val="D17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p:cNvSpPr/>
            <p:nvPr/>
          </p:nvSpPr>
          <p:spPr>
            <a:xfrm>
              <a:off x="4430262" y="1178468"/>
              <a:ext cx="389388" cy="950370"/>
            </a:xfrm>
            <a:custGeom>
              <a:avLst/>
              <a:gdLst>
                <a:gd name="connsiteX0" fmla="*/ 389388 w 389388"/>
                <a:gd name="connsiteY0" fmla="*/ 0 h 950370"/>
                <a:gd name="connsiteX1" fmla="*/ 389388 w 389388"/>
                <a:gd name="connsiteY1" fmla="*/ 950370 h 950370"/>
                <a:gd name="connsiteX2" fmla="*/ 0 w 389388"/>
                <a:gd name="connsiteY2" fmla="*/ 950370 h 950370"/>
              </a:gdLst>
              <a:ahLst/>
              <a:cxnLst>
                <a:cxn ang="0">
                  <a:pos x="connsiteX0" y="connsiteY0"/>
                </a:cxn>
                <a:cxn ang="0">
                  <a:pos x="connsiteX1" y="connsiteY1"/>
                </a:cxn>
                <a:cxn ang="0">
                  <a:pos x="connsiteX2" y="connsiteY2"/>
                </a:cxn>
              </a:cxnLst>
              <a:rect l="l" t="t" r="r" b="b"/>
              <a:pathLst>
                <a:path w="389388" h="950370">
                  <a:moveTo>
                    <a:pt x="389388" y="0"/>
                  </a:moveTo>
                  <a:lnTo>
                    <a:pt x="389388" y="950370"/>
                  </a:lnTo>
                  <a:lnTo>
                    <a:pt x="0" y="950370"/>
                  </a:lnTo>
                  <a:close/>
                </a:path>
              </a:pathLst>
            </a:custGeom>
            <a:solidFill>
              <a:srgbClr val="0CA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flipH="1">
              <a:off x="4819650" y="1178468"/>
              <a:ext cx="389388" cy="950370"/>
            </a:xfrm>
            <a:custGeom>
              <a:avLst/>
              <a:gdLst>
                <a:gd name="connsiteX0" fmla="*/ 389388 w 389388"/>
                <a:gd name="connsiteY0" fmla="*/ 0 h 950370"/>
                <a:gd name="connsiteX1" fmla="*/ 389388 w 389388"/>
                <a:gd name="connsiteY1" fmla="*/ 950370 h 950370"/>
                <a:gd name="connsiteX2" fmla="*/ 0 w 389388"/>
                <a:gd name="connsiteY2" fmla="*/ 950370 h 950370"/>
              </a:gdLst>
              <a:ahLst/>
              <a:cxnLst>
                <a:cxn ang="0">
                  <a:pos x="connsiteX0" y="connsiteY0"/>
                </a:cxn>
                <a:cxn ang="0">
                  <a:pos x="connsiteX1" y="connsiteY1"/>
                </a:cxn>
                <a:cxn ang="0">
                  <a:pos x="connsiteX2" y="connsiteY2"/>
                </a:cxn>
              </a:cxnLst>
              <a:rect l="l" t="t" r="r" b="b"/>
              <a:pathLst>
                <a:path w="389388" h="950370">
                  <a:moveTo>
                    <a:pt x="389388" y="0"/>
                  </a:moveTo>
                  <a:lnTo>
                    <a:pt x="389388" y="950370"/>
                  </a:lnTo>
                  <a:lnTo>
                    <a:pt x="0" y="950370"/>
                  </a:lnTo>
                  <a:close/>
                </a:path>
              </a:pathLst>
            </a:custGeom>
            <a:solidFill>
              <a:srgbClr val="137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4" name="Group 83"/>
          <p:cNvGrpSpPr/>
          <p:nvPr/>
        </p:nvGrpSpPr>
        <p:grpSpPr>
          <a:xfrm>
            <a:off x="1764247" y="3299141"/>
            <a:ext cx="1039936" cy="1737886"/>
            <a:chOff x="619546" y="2651489"/>
            <a:chExt cx="473074" cy="790575"/>
          </a:xfrm>
        </p:grpSpPr>
        <p:sp>
          <p:nvSpPr>
            <p:cNvPr id="85" name="Arrow: Pentagon 84"/>
            <p:cNvSpPr/>
            <p:nvPr/>
          </p:nvSpPr>
          <p:spPr>
            <a:xfrm rot="16200000">
              <a:off x="460796" y="2852705"/>
              <a:ext cx="790575" cy="388144"/>
            </a:xfrm>
            <a:prstGeom prst="homePlate">
              <a:avLst/>
            </a:prstGeom>
            <a:solidFill>
              <a:srgbClr val="EDB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6" name="Group 85"/>
            <p:cNvGrpSpPr/>
            <p:nvPr/>
          </p:nvGrpSpPr>
          <p:grpSpPr>
            <a:xfrm rot="13506001">
              <a:off x="619546" y="2675923"/>
              <a:ext cx="473074" cy="473074"/>
              <a:chOff x="574675" y="2581275"/>
              <a:chExt cx="581025" cy="581025"/>
            </a:xfrm>
          </p:grpSpPr>
          <p:sp>
            <p:nvSpPr>
              <p:cNvPr id="89" name="Rectangle: Top Corners Rounded 88"/>
              <p:cNvSpPr/>
              <p:nvPr/>
            </p:nvSpPr>
            <p:spPr>
              <a:xfrm>
                <a:off x="1028700" y="2581275"/>
                <a:ext cx="127000" cy="581025"/>
              </a:xfrm>
              <a:prstGeom prst="round2SameRect">
                <a:avLst>
                  <a:gd name="adj1" fmla="val 50000"/>
                  <a:gd name="adj2" fmla="val 0"/>
                </a:avLst>
              </a:prstGeom>
              <a:solidFill>
                <a:srgbClr val="B77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Top Corners Rounded 89"/>
              <p:cNvSpPr/>
              <p:nvPr/>
            </p:nvSpPr>
            <p:spPr>
              <a:xfrm rot="16200000">
                <a:off x="801688" y="2808287"/>
                <a:ext cx="127000" cy="581025"/>
              </a:xfrm>
              <a:prstGeom prst="round2SameRect">
                <a:avLst>
                  <a:gd name="adj1" fmla="val 50000"/>
                  <a:gd name="adj2" fmla="val 0"/>
                </a:avLst>
              </a:prstGeom>
              <a:solidFill>
                <a:srgbClr val="B77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7" name="Group 76"/>
          <p:cNvGrpSpPr/>
          <p:nvPr/>
        </p:nvGrpSpPr>
        <p:grpSpPr>
          <a:xfrm>
            <a:off x="2430028" y="2344346"/>
            <a:ext cx="1150763" cy="1814140"/>
            <a:chOff x="619546" y="2651489"/>
            <a:chExt cx="473074" cy="790575"/>
          </a:xfrm>
        </p:grpSpPr>
        <p:sp>
          <p:nvSpPr>
            <p:cNvPr id="78" name="Arrow: Pentagon 77"/>
            <p:cNvSpPr/>
            <p:nvPr/>
          </p:nvSpPr>
          <p:spPr>
            <a:xfrm rot="16200000">
              <a:off x="460796" y="2852705"/>
              <a:ext cx="790575" cy="388144"/>
            </a:xfrm>
            <a:prstGeom prst="homePlate">
              <a:avLst/>
            </a:prstGeom>
            <a:solidFill>
              <a:srgbClr val="FFE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p:cNvGrpSpPr/>
            <p:nvPr/>
          </p:nvGrpSpPr>
          <p:grpSpPr>
            <a:xfrm rot="13506001">
              <a:off x="619546" y="2675923"/>
              <a:ext cx="473074" cy="473074"/>
              <a:chOff x="574675" y="2581275"/>
              <a:chExt cx="581025" cy="581025"/>
            </a:xfrm>
          </p:grpSpPr>
          <p:sp>
            <p:nvSpPr>
              <p:cNvPr id="82" name="Rectangle: Top Corners Rounded 81"/>
              <p:cNvSpPr/>
              <p:nvPr/>
            </p:nvSpPr>
            <p:spPr>
              <a:xfrm>
                <a:off x="1028700" y="2581275"/>
                <a:ext cx="127000" cy="581025"/>
              </a:xfrm>
              <a:prstGeom prst="round2SameRect">
                <a:avLst>
                  <a:gd name="adj1" fmla="val 50000"/>
                  <a:gd name="adj2" fmla="val 0"/>
                </a:avLst>
              </a:prstGeom>
              <a:solidFill>
                <a:srgbClr val="F77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Top Corners Rounded 82"/>
              <p:cNvSpPr/>
              <p:nvPr/>
            </p:nvSpPr>
            <p:spPr>
              <a:xfrm rot="16200000">
                <a:off x="801688" y="2808287"/>
                <a:ext cx="127000" cy="581025"/>
              </a:xfrm>
              <a:prstGeom prst="round2SameRect">
                <a:avLst>
                  <a:gd name="adj1" fmla="val 50000"/>
                  <a:gd name="adj2" fmla="val 0"/>
                </a:avLst>
              </a:prstGeom>
              <a:solidFill>
                <a:srgbClr val="F77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p:cNvSpPr/>
            <p:nvPr/>
          </p:nvSpPr>
          <p:spPr>
            <a:xfrm>
              <a:off x="756484" y="2859466"/>
              <a:ext cx="199197" cy="1991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798962" y="2901944"/>
              <a:ext cx="114241" cy="114241"/>
            </a:xfrm>
            <a:prstGeom prst="ellipse">
              <a:avLst/>
            </a:prstGeom>
            <a:solidFill>
              <a:srgbClr val="1A5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5557020" y="2033794"/>
            <a:ext cx="965200" cy="965200"/>
            <a:chOff x="4403168" y="1016000"/>
            <a:chExt cx="965200" cy="965200"/>
          </a:xfrm>
        </p:grpSpPr>
        <p:sp>
          <p:nvSpPr>
            <p:cNvPr id="26" name="Oval 25"/>
            <p:cNvSpPr/>
            <p:nvPr/>
          </p:nvSpPr>
          <p:spPr>
            <a:xfrm>
              <a:off x="4403168" y="1016000"/>
              <a:ext cx="965200" cy="965200"/>
            </a:xfrm>
            <a:prstGeom prst="ellipse">
              <a:avLst/>
            </a:prstGeom>
            <a:solidFill>
              <a:srgbClr val="FFE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545408" y="1160105"/>
              <a:ext cx="680720" cy="680720"/>
            </a:xfrm>
            <a:prstGeom prst="ellipse">
              <a:avLst/>
            </a:prstGeom>
            <a:solidFill>
              <a:srgbClr val="FDD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p:cNvSpPr/>
          <p:nvPr/>
        </p:nvSpPr>
        <p:spPr>
          <a:xfrm>
            <a:off x="4737100" y="2033793"/>
            <a:ext cx="2701734" cy="1237141"/>
          </a:xfrm>
          <a:prstGeom prst="rect">
            <a:avLst/>
          </a:prstGeom>
          <a:solidFill>
            <a:srgbClr val="24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7400655" y="2717420"/>
            <a:ext cx="868668" cy="1179723"/>
            <a:chOff x="4430262" y="1178468"/>
            <a:chExt cx="778776" cy="1179723"/>
          </a:xfrm>
        </p:grpSpPr>
        <p:sp>
          <p:nvSpPr>
            <p:cNvPr id="58" name="Rectangle 57"/>
            <p:cNvSpPr/>
            <p:nvPr/>
          </p:nvSpPr>
          <p:spPr>
            <a:xfrm>
              <a:off x="4778044" y="1953379"/>
              <a:ext cx="83212" cy="404812"/>
            </a:xfrm>
            <a:prstGeom prst="rect">
              <a:avLst/>
            </a:prstGeom>
            <a:solidFill>
              <a:srgbClr val="D17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p:cNvSpPr/>
            <p:nvPr/>
          </p:nvSpPr>
          <p:spPr>
            <a:xfrm>
              <a:off x="4430262" y="1178468"/>
              <a:ext cx="389388" cy="950370"/>
            </a:xfrm>
            <a:custGeom>
              <a:avLst/>
              <a:gdLst>
                <a:gd name="connsiteX0" fmla="*/ 389388 w 389388"/>
                <a:gd name="connsiteY0" fmla="*/ 0 h 950370"/>
                <a:gd name="connsiteX1" fmla="*/ 389388 w 389388"/>
                <a:gd name="connsiteY1" fmla="*/ 950370 h 950370"/>
                <a:gd name="connsiteX2" fmla="*/ 0 w 389388"/>
                <a:gd name="connsiteY2" fmla="*/ 950370 h 950370"/>
              </a:gdLst>
              <a:ahLst/>
              <a:cxnLst>
                <a:cxn ang="0">
                  <a:pos x="connsiteX0" y="connsiteY0"/>
                </a:cxn>
                <a:cxn ang="0">
                  <a:pos x="connsiteX1" y="connsiteY1"/>
                </a:cxn>
                <a:cxn ang="0">
                  <a:pos x="connsiteX2" y="connsiteY2"/>
                </a:cxn>
              </a:cxnLst>
              <a:rect l="l" t="t" r="r" b="b"/>
              <a:pathLst>
                <a:path w="389388" h="950370">
                  <a:moveTo>
                    <a:pt x="389388" y="0"/>
                  </a:moveTo>
                  <a:lnTo>
                    <a:pt x="389388" y="950370"/>
                  </a:lnTo>
                  <a:lnTo>
                    <a:pt x="0" y="950370"/>
                  </a:lnTo>
                  <a:close/>
                </a:path>
              </a:pathLst>
            </a:custGeom>
            <a:solidFill>
              <a:srgbClr val="0CA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flipH="1">
              <a:off x="4819650" y="1178468"/>
              <a:ext cx="389388" cy="950370"/>
            </a:xfrm>
            <a:custGeom>
              <a:avLst/>
              <a:gdLst>
                <a:gd name="connsiteX0" fmla="*/ 389388 w 389388"/>
                <a:gd name="connsiteY0" fmla="*/ 0 h 950370"/>
                <a:gd name="connsiteX1" fmla="*/ 389388 w 389388"/>
                <a:gd name="connsiteY1" fmla="*/ 950370 h 950370"/>
                <a:gd name="connsiteX2" fmla="*/ 0 w 389388"/>
                <a:gd name="connsiteY2" fmla="*/ 950370 h 950370"/>
              </a:gdLst>
              <a:ahLst/>
              <a:cxnLst>
                <a:cxn ang="0">
                  <a:pos x="connsiteX0" y="connsiteY0"/>
                </a:cxn>
                <a:cxn ang="0">
                  <a:pos x="connsiteX1" y="connsiteY1"/>
                </a:cxn>
                <a:cxn ang="0">
                  <a:pos x="connsiteX2" y="connsiteY2"/>
                </a:cxn>
              </a:cxnLst>
              <a:rect l="l" t="t" r="r" b="b"/>
              <a:pathLst>
                <a:path w="389388" h="950370">
                  <a:moveTo>
                    <a:pt x="389388" y="0"/>
                  </a:moveTo>
                  <a:lnTo>
                    <a:pt x="389388" y="950370"/>
                  </a:lnTo>
                  <a:lnTo>
                    <a:pt x="0" y="950370"/>
                  </a:lnTo>
                  <a:close/>
                </a:path>
              </a:pathLst>
            </a:custGeom>
            <a:solidFill>
              <a:srgbClr val="137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5206551" y="1806789"/>
            <a:ext cx="868668" cy="1179723"/>
            <a:chOff x="4430262" y="1178468"/>
            <a:chExt cx="778776" cy="1179723"/>
          </a:xfrm>
        </p:grpSpPr>
        <p:sp>
          <p:nvSpPr>
            <p:cNvPr id="50" name="Rectangle 49"/>
            <p:cNvSpPr/>
            <p:nvPr/>
          </p:nvSpPr>
          <p:spPr>
            <a:xfrm>
              <a:off x="4778044" y="1953379"/>
              <a:ext cx="83212" cy="404812"/>
            </a:xfrm>
            <a:prstGeom prst="rect">
              <a:avLst/>
            </a:prstGeom>
            <a:solidFill>
              <a:srgbClr val="D17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p:cNvSpPr/>
            <p:nvPr/>
          </p:nvSpPr>
          <p:spPr>
            <a:xfrm>
              <a:off x="4430262" y="1178468"/>
              <a:ext cx="389388" cy="950370"/>
            </a:xfrm>
            <a:custGeom>
              <a:avLst/>
              <a:gdLst>
                <a:gd name="connsiteX0" fmla="*/ 389388 w 389388"/>
                <a:gd name="connsiteY0" fmla="*/ 0 h 950370"/>
                <a:gd name="connsiteX1" fmla="*/ 389388 w 389388"/>
                <a:gd name="connsiteY1" fmla="*/ 950370 h 950370"/>
                <a:gd name="connsiteX2" fmla="*/ 0 w 389388"/>
                <a:gd name="connsiteY2" fmla="*/ 950370 h 950370"/>
              </a:gdLst>
              <a:ahLst/>
              <a:cxnLst>
                <a:cxn ang="0">
                  <a:pos x="connsiteX0" y="connsiteY0"/>
                </a:cxn>
                <a:cxn ang="0">
                  <a:pos x="connsiteX1" y="connsiteY1"/>
                </a:cxn>
                <a:cxn ang="0">
                  <a:pos x="connsiteX2" y="connsiteY2"/>
                </a:cxn>
              </a:cxnLst>
              <a:rect l="l" t="t" r="r" b="b"/>
              <a:pathLst>
                <a:path w="389388" h="950370">
                  <a:moveTo>
                    <a:pt x="389388" y="0"/>
                  </a:moveTo>
                  <a:lnTo>
                    <a:pt x="389388" y="950370"/>
                  </a:lnTo>
                  <a:lnTo>
                    <a:pt x="0" y="950370"/>
                  </a:lnTo>
                  <a:close/>
                </a:path>
              </a:pathLst>
            </a:custGeom>
            <a:solidFill>
              <a:srgbClr val="0CA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p:cNvSpPr/>
            <p:nvPr/>
          </p:nvSpPr>
          <p:spPr>
            <a:xfrm flipH="1">
              <a:off x="4819650" y="1178468"/>
              <a:ext cx="389388" cy="950370"/>
            </a:xfrm>
            <a:custGeom>
              <a:avLst/>
              <a:gdLst>
                <a:gd name="connsiteX0" fmla="*/ 389388 w 389388"/>
                <a:gd name="connsiteY0" fmla="*/ 0 h 950370"/>
                <a:gd name="connsiteX1" fmla="*/ 389388 w 389388"/>
                <a:gd name="connsiteY1" fmla="*/ 950370 h 950370"/>
                <a:gd name="connsiteX2" fmla="*/ 0 w 389388"/>
                <a:gd name="connsiteY2" fmla="*/ 950370 h 950370"/>
              </a:gdLst>
              <a:ahLst/>
              <a:cxnLst>
                <a:cxn ang="0">
                  <a:pos x="connsiteX0" y="connsiteY0"/>
                </a:cxn>
                <a:cxn ang="0">
                  <a:pos x="connsiteX1" y="connsiteY1"/>
                </a:cxn>
                <a:cxn ang="0">
                  <a:pos x="connsiteX2" y="connsiteY2"/>
                </a:cxn>
              </a:cxnLst>
              <a:rect l="l" t="t" r="r" b="b"/>
              <a:pathLst>
                <a:path w="389388" h="950370">
                  <a:moveTo>
                    <a:pt x="389388" y="0"/>
                  </a:moveTo>
                  <a:lnTo>
                    <a:pt x="389388" y="950370"/>
                  </a:lnTo>
                  <a:lnTo>
                    <a:pt x="0" y="950370"/>
                  </a:lnTo>
                  <a:close/>
                </a:path>
              </a:pathLst>
            </a:custGeom>
            <a:solidFill>
              <a:srgbClr val="137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5743202" y="2114100"/>
            <a:ext cx="1042548" cy="1156835"/>
            <a:chOff x="4430262" y="1178468"/>
            <a:chExt cx="778776" cy="1179723"/>
          </a:xfrm>
        </p:grpSpPr>
        <p:sp>
          <p:nvSpPr>
            <p:cNvPr id="54" name="Rectangle 53"/>
            <p:cNvSpPr/>
            <p:nvPr/>
          </p:nvSpPr>
          <p:spPr>
            <a:xfrm>
              <a:off x="4778044" y="1953379"/>
              <a:ext cx="83212" cy="404812"/>
            </a:xfrm>
            <a:prstGeom prst="rect">
              <a:avLst/>
            </a:prstGeom>
            <a:solidFill>
              <a:srgbClr val="D17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p:cNvSpPr/>
            <p:nvPr/>
          </p:nvSpPr>
          <p:spPr>
            <a:xfrm>
              <a:off x="4430262" y="1178468"/>
              <a:ext cx="389388" cy="950370"/>
            </a:xfrm>
            <a:custGeom>
              <a:avLst/>
              <a:gdLst>
                <a:gd name="connsiteX0" fmla="*/ 389388 w 389388"/>
                <a:gd name="connsiteY0" fmla="*/ 0 h 950370"/>
                <a:gd name="connsiteX1" fmla="*/ 389388 w 389388"/>
                <a:gd name="connsiteY1" fmla="*/ 950370 h 950370"/>
                <a:gd name="connsiteX2" fmla="*/ 0 w 389388"/>
                <a:gd name="connsiteY2" fmla="*/ 950370 h 950370"/>
              </a:gdLst>
              <a:ahLst/>
              <a:cxnLst>
                <a:cxn ang="0">
                  <a:pos x="connsiteX0" y="connsiteY0"/>
                </a:cxn>
                <a:cxn ang="0">
                  <a:pos x="connsiteX1" y="connsiteY1"/>
                </a:cxn>
                <a:cxn ang="0">
                  <a:pos x="connsiteX2" y="connsiteY2"/>
                </a:cxn>
              </a:cxnLst>
              <a:rect l="l" t="t" r="r" b="b"/>
              <a:pathLst>
                <a:path w="389388" h="950370">
                  <a:moveTo>
                    <a:pt x="389388" y="0"/>
                  </a:moveTo>
                  <a:lnTo>
                    <a:pt x="389388" y="950370"/>
                  </a:lnTo>
                  <a:lnTo>
                    <a:pt x="0" y="950370"/>
                  </a:lnTo>
                  <a:close/>
                </a:path>
              </a:pathLst>
            </a:custGeom>
            <a:solidFill>
              <a:srgbClr val="0CA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p:cNvSpPr/>
            <p:nvPr/>
          </p:nvSpPr>
          <p:spPr>
            <a:xfrm flipH="1">
              <a:off x="4819650" y="1178468"/>
              <a:ext cx="389388" cy="950370"/>
            </a:xfrm>
            <a:custGeom>
              <a:avLst/>
              <a:gdLst>
                <a:gd name="connsiteX0" fmla="*/ 389388 w 389388"/>
                <a:gd name="connsiteY0" fmla="*/ 0 h 950370"/>
                <a:gd name="connsiteX1" fmla="*/ 389388 w 389388"/>
                <a:gd name="connsiteY1" fmla="*/ 950370 h 950370"/>
                <a:gd name="connsiteX2" fmla="*/ 0 w 389388"/>
                <a:gd name="connsiteY2" fmla="*/ 950370 h 950370"/>
              </a:gdLst>
              <a:ahLst/>
              <a:cxnLst>
                <a:cxn ang="0">
                  <a:pos x="connsiteX0" y="connsiteY0"/>
                </a:cxn>
                <a:cxn ang="0">
                  <a:pos x="connsiteX1" y="connsiteY1"/>
                </a:cxn>
                <a:cxn ang="0">
                  <a:pos x="connsiteX2" y="connsiteY2"/>
                </a:cxn>
              </a:cxnLst>
              <a:rect l="l" t="t" r="r" b="b"/>
              <a:pathLst>
                <a:path w="389388" h="950370">
                  <a:moveTo>
                    <a:pt x="389388" y="0"/>
                  </a:moveTo>
                  <a:lnTo>
                    <a:pt x="389388" y="950370"/>
                  </a:lnTo>
                  <a:lnTo>
                    <a:pt x="0" y="950370"/>
                  </a:lnTo>
                  <a:close/>
                </a:path>
              </a:pathLst>
            </a:custGeom>
            <a:solidFill>
              <a:srgbClr val="137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p:cNvGrpSpPr/>
          <p:nvPr/>
        </p:nvGrpSpPr>
        <p:grpSpPr>
          <a:xfrm>
            <a:off x="7245457" y="2650543"/>
            <a:ext cx="387926" cy="720853"/>
            <a:chOff x="4145820" y="2017870"/>
            <a:chExt cx="739948" cy="1374993"/>
          </a:xfrm>
        </p:grpSpPr>
        <p:sp>
          <p:nvSpPr>
            <p:cNvPr id="43" name="Rectangle 42"/>
            <p:cNvSpPr/>
            <p:nvPr/>
          </p:nvSpPr>
          <p:spPr>
            <a:xfrm>
              <a:off x="4444402" y="2696704"/>
              <a:ext cx="131883" cy="696159"/>
            </a:xfrm>
            <a:prstGeom prst="rect">
              <a:avLst/>
            </a:prstGeom>
            <a:solidFill>
              <a:srgbClr val="D17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4145820" y="2017870"/>
              <a:ext cx="739948" cy="739950"/>
              <a:chOff x="4033194" y="1905244"/>
              <a:chExt cx="965200" cy="965202"/>
            </a:xfrm>
          </p:grpSpPr>
          <p:grpSp>
            <p:nvGrpSpPr>
              <p:cNvPr id="45" name="Group 44"/>
              <p:cNvGrpSpPr/>
              <p:nvPr/>
            </p:nvGrpSpPr>
            <p:grpSpPr>
              <a:xfrm>
                <a:off x="4033194" y="1905246"/>
                <a:ext cx="965200" cy="965200"/>
                <a:chOff x="4403168" y="1016000"/>
                <a:chExt cx="965200" cy="965200"/>
              </a:xfrm>
            </p:grpSpPr>
            <p:sp>
              <p:nvSpPr>
                <p:cNvPr id="47" name="Oval 46"/>
                <p:cNvSpPr/>
                <p:nvPr/>
              </p:nvSpPr>
              <p:spPr>
                <a:xfrm>
                  <a:off x="4403168" y="1016000"/>
                  <a:ext cx="965200" cy="965200"/>
                </a:xfrm>
                <a:prstGeom prst="ellipse">
                  <a:avLst/>
                </a:prstGeom>
                <a:solidFill>
                  <a:srgbClr val="5EC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4545408" y="1160105"/>
                  <a:ext cx="680720" cy="680720"/>
                </a:xfrm>
                <a:prstGeom prst="ellipse">
                  <a:avLst/>
                </a:prstGeom>
                <a:solidFill>
                  <a:srgbClr val="A7E2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Shape 45"/>
              <p:cNvSpPr/>
              <p:nvPr/>
            </p:nvSpPr>
            <p:spPr>
              <a:xfrm>
                <a:off x="4514335" y="1905244"/>
                <a:ext cx="484059" cy="965200"/>
              </a:xfrm>
              <a:custGeom>
                <a:avLst/>
                <a:gdLst>
                  <a:gd name="connsiteX0" fmla="*/ 1459 w 484059"/>
                  <a:gd name="connsiteY0" fmla="*/ 0 h 965200"/>
                  <a:gd name="connsiteX1" fmla="*/ 484059 w 484059"/>
                  <a:gd name="connsiteY1" fmla="*/ 482600 h 965200"/>
                  <a:gd name="connsiteX2" fmla="*/ 1459 w 484059"/>
                  <a:gd name="connsiteY2" fmla="*/ 965200 h 965200"/>
                  <a:gd name="connsiteX3" fmla="*/ 0 w 484059"/>
                  <a:gd name="connsiteY3" fmla="*/ 965053 h 965200"/>
                  <a:gd name="connsiteX4" fmla="*/ 0 w 484059"/>
                  <a:gd name="connsiteY4" fmla="*/ 147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059" h="965200">
                    <a:moveTo>
                      <a:pt x="1459" y="0"/>
                    </a:moveTo>
                    <a:cubicBezTo>
                      <a:pt x="267992" y="0"/>
                      <a:pt x="484059" y="216067"/>
                      <a:pt x="484059" y="482600"/>
                    </a:cubicBezTo>
                    <a:cubicBezTo>
                      <a:pt x="484059" y="749133"/>
                      <a:pt x="267992" y="965200"/>
                      <a:pt x="1459" y="965200"/>
                    </a:cubicBezTo>
                    <a:lnTo>
                      <a:pt x="0" y="965053"/>
                    </a:lnTo>
                    <a:lnTo>
                      <a:pt x="0" y="147"/>
                    </a:lnTo>
                    <a:close/>
                  </a:path>
                </a:pathLst>
              </a:custGeom>
              <a:solidFill>
                <a:srgbClr val="08A25C">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5" name="Group 34"/>
          <p:cNvGrpSpPr/>
          <p:nvPr/>
        </p:nvGrpSpPr>
        <p:grpSpPr>
          <a:xfrm>
            <a:off x="6701863" y="2281974"/>
            <a:ext cx="549190" cy="1018805"/>
            <a:chOff x="4145820" y="2017870"/>
            <a:chExt cx="739948" cy="1372683"/>
          </a:xfrm>
        </p:grpSpPr>
        <p:sp>
          <p:nvSpPr>
            <p:cNvPr id="36" name="Rectangle 35"/>
            <p:cNvSpPr/>
            <p:nvPr/>
          </p:nvSpPr>
          <p:spPr>
            <a:xfrm>
              <a:off x="4459224" y="2704087"/>
              <a:ext cx="111270" cy="686466"/>
            </a:xfrm>
            <a:prstGeom prst="rect">
              <a:avLst/>
            </a:prstGeom>
            <a:solidFill>
              <a:srgbClr val="D17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p:cNvGrpSpPr/>
            <p:nvPr/>
          </p:nvGrpSpPr>
          <p:grpSpPr>
            <a:xfrm>
              <a:off x="4145820" y="2017870"/>
              <a:ext cx="739948" cy="739950"/>
              <a:chOff x="4033194" y="1905244"/>
              <a:chExt cx="965200" cy="965202"/>
            </a:xfrm>
          </p:grpSpPr>
          <p:grpSp>
            <p:nvGrpSpPr>
              <p:cNvPr id="38" name="Group 37"/>
              <p:cNvGrpSpPr/>
              <p:nvPr/>
            </p:nvGrpSpPr>
            <p:grpSpPr>
              <a:xfrm>
                <a:off x="4033194" y="1905246"/>
                <a:ext cx="965200" cy="965200"/>
                <a:chOff x="4403168" y="1016000"/>
                <a:chExt cx="965200" cy="965200"/>
              </a:xfrm>
            </p:grpSpPr>
            <p:sp>
              <p:nvSpPr>
                <p:cNvPr id="40" name="Oval 39"/>
                <p:cNvSpPr/>
                <p:nvPr/>
              </p:nvSpPr>
              <p:spPr>
                <a:xfrm>
                  <a:off x="4403168" y="1016000"/>
                  <a:ext cx="965200" cy="965200"/>
                </a:xfrm>
                <a:prstGeom prst="ellipse">
                  <a:avLst/>
                </a:prstGeom>
                <a:solidFill>
                  <a:srgbClr val="5EC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4545408" y="1160105"/>
                  <a:ext cx="680720" cy="680720"/>
                </a:xfrm>
                <a:prstGeom prst="ellipse">
                  <a:avLst/>
                </a:prstGeom>
                <a:solidFill>
                  <a:srgbClr val="A7E2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Freeform: Shape 38"/>
              <p:cNvSpPr/>
              <p:nvPr/>
            </p:nvSpPr>
            <p:spPr>
              <a:xfrm>
                <a:off x="4514335" y="1905244"/>
                <a:ext cx="484059" cy="965200"/>
              </a:xfrm>
              <a:custGeom>
                <a:avLst/>
                <a:gdLst>
                  <a:gd name="connsiteX0" fmla="*/ 1459 w 484059"/>
                  <a:gd name="connsiteY0" fmla="*/ 0 h 965200"/>
                  <a:gd name="connsiteX1" fmla="*/ 484059 w 484059"/>
                  <a:gd name="connsiteY1" fmla="*/ 482600 h 965200"/>
                  <a:gd name="connsiteX2" fmla="*/ 1459 w 484059"/>
                  <a:gd name="connsiteY2" fmla="*/ 965200 h 965200"/>
                  <a:gd name="connsiteX3" fmla="*/ 0 w 484059"/>
                  <a:gd name="connsiteY3" fmla="*/ 965053 h 965200"/>
                  <a:gd name="connsiteX4" fmla="*/ 0 w 484059"/>
                  <a:gd name="connsiteY4" fmla="*/ 147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059" h="965200">
                    <a:moveTo>
                      <a:pt x="1459" y="0"/>
                    </a:moveTo>
                    <a:cubicBezTo>
                      <a:pt x="267992" y="0"/>
                      <a:pt x="484059" y="216067"/>
                      <a:pt x="484059" y="482600"/>
                    </a:cubicBezTo>
                    <a:cubicBezTo>
                      <a:pt x="484059" y="749133"/>
                      <a:pt x="267992" y="965200"/>
                      <a:pt x="1459" y="965200"/>
                    </a:cubicBezTo>
                    <a:lnTo>
                      <a:pt x="0" y="965053"/>
                    </a:lnTo>
                    <a:lnTo>
                      <a:pt x="0" y="147"/>
                    </a:lnTo>
                    <a:close/>
                  </a:path>
                </a:pathLst>
              </a:custGeom>
              <a:solidFill>
                <a:srgbClr val="08A25C">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 name="Group 2"/>
          <p:cNvGrpSpPr/>
          <p:nvPr/>
        </p:nvGrpSpPr>
        <p:grpSpPr>
          <a:xfrm>
            <a:off x="4175598" y="2329437"/>
            <a:ext cx="739948" cy="1373777"/>
            <a:chOff x="4145820" y="2017870"/>
            <a:chExt cx="739948" cy="1373777"/>
          </a:xfrm>
        </p:grpSpPr>
        <p:sp>
          <p:nvSpPr>
            <p:cNvPr id="29" name="Rectangle 28"/>
            <p:cNvSpPr/>
            <p:nvPr/>
          </p:nvSpPr>
          <p:spPr>
            <a:xfrm>
              <a:off x="4469850" y="2663835"/>
              <a:ext cx="99595" cy="727812"/>
            </a:xfrm>
            <a:prstGeom prst="rect">
              <a:avLst/>
            </a:prstGeom>
            <a:solidFill>
              <a:srgbClr val="D17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4145820" y="2017870"/>
              <a:ext cx="739948" cy="739950"/>
              <a:chOff x="4033194" y="1905244"/>
              <a:chExt cx="965200" cy="965202"/>
            </a:xfrm>
          </p:grpSpPr>
          <p:grpSp>
            <p:nvGrpSpPr>
              <p:cNvPr id="31" name="Group 30"/>
              <p:cNvGrpSpPr/>
              <p:nvPr/>
            </p:nvGrpSpPr>
            <p:grpSpPr>
              <a:xfrm>
                <a:off x="4033194" y="1905246"/>
                <a:ext cx="965200" cy="965200"/>
                <a:chOff x="4403168" y="1016000"/>
                <a:chExt cx="965200" cy="965200"/>
              </a:xfrm>
            </p:grpSpPr>
            <p:sp>
              <p:nvSpPr>
                <p:cNvPr id="33" name="Oval 32"/>
                <p:cNvSpPr/>
                <p:nvPr/>
              </p:nvSpPr>
              <p:spPr>
                <a:xfrm>
                  <a:off x="4403168" y="1016000"/>
                  <a:ext cx="965200" cy="965200"/>
                </a:xfrm>
                <a:prstGeom prst="ellipse">
                  <a:avLst/>
                </a:prstGeom>
                <a:solidFill>
                  <a:srgbClr val="5EC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4545408" y="1160105"/>
                  <a:ext cx="680720" cy="680720"/>
                </a:xfrm>
                <a:prstGeom prst="ellipse">
                  <a:avLst/>
                </a:prstGeom>
                <a:solidFill>
                  <a:srgbClr val="A7E2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Freeform: Shape 31"/>
              <p:cNvSpPr/>
              <p:nvPr/>
            </p:nvSpPr>
            <p:spPr>
              <a:xfrm>
                <a:off x="4514335" y="1905244"/>
                <a:ext cx="484059" cy="965200"/>
              </a:xfrm>
              <a:custGeom>
                <a:avLst/>
                <a:gdLst>
                  <a:gd name="connsiteX0" fmla="*/ 1459 w 484059"/>
                  <a:gd name="connsiteY0" fmla="*/ 0 h 965200"/>
                  <a:gd name="connsiteX1" fmla="*/ 484059 w 484059"/>
                  <a:gd name="connsiteY1" fmla="*/ 482600 h 965200"/>
                  <a:gd name="connsiteX2" fmla="*/ 1459 w 484059"/>
                  <a:gd name="connsiteY2" fmla="*/ 965200 h 965200"/>
                  <a:gd name="connsiteX3" fmla="*/ 0 w 484059"/>
                  <a:gd name="connsiteY3" fmla="*/ 965053 h 965200"/>
                  <a:gd name="connsiteX4" fmla="*/ 0 w 484059"/>
                  <a:gd name="connsiteY4" fmla="*/ 147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059" h="965200">
                    <a:moveTo>
                      <a:pt x="1459" y="0"/>
                    </a:moveTo>
                    <a:cubicBezTo>
                      <a:pt x="267992" y="0"/>
                      <a:pt x="484059" y="216067"/>
                      <a:pt x="484059" y="482600"/>
                    </a:cubicBezTo>
                    <a:cubicBezTo>
                      <a:pt x="484059" y="749133"/>
                      <a:pt x="267992" y="965200"/>
                      <a:pt x="1459" y="965200"/>
                    </a:cubicBezTo>
                    <a:lnTo>
                      <a:pt x="0" y="965053"/>
                    </a:lnTo>
                    <a:lnTo>
                      <a:pt x="0" y="147"/>
                    </a:lnTo>
                    <a:close/>
                  </a:path>
                </a:pathLst>
              </a:custGeom>
              <a:solidFill>
                <a:srgbClr val="08A25C">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 name="Group 15"/>
          <p:cNvGrpSpPr/>
          <p:nvPr/>
        </p:nvGrpSpPr>
        <p:grpSpPr>
          <a:xfrm>
            <a:off x="3790277" y="2855542"/>
            <a:ext cx="4586045" cy="2638586"/>
            <a:chOff x="5332206" y="3817934"/>
            <a:chExt cx="4586045" cy="2229649"/>
          </a:xfrm>
        </p:grpSpPr>
        <p:sp>
          <p:nvSpPr>
            <p:cNvPr id="17" name="Freeform: Shape 16"/>
            <p:cNvSpPr/>
            <p:nvPr/>
          </p:nvSpPr>
          <p:spPr>
            <a:xfrm>
              <a:off x="5332206" y="3817934"/>
              <a:ext cx="2312297" cy="2229649"/>
            </a:xfrm>
            <a:custGeom>
              <a:avLst/>
              <a:gdLst>
                <a:gd name="connsiteX0" fmla="*/ 2312297 w 2312297"/>
                <a:gd name="connsiteY0" fmla="*/ 0 h 2229649"/>
                <a:gd name="connsiteX1" fmla="*/ 2312297 w 2312297"/>
                <a:gd name="connsiteY1" fmla="*/ 2229649 h 2229649"/>
                <a:gd name="connsiteX2" fmla="*/ 2105498 w 2312297"/>
                <a:gd name="connsiteY2" fmla="*/ 2224681 h 2229649"/>
                <a:gd name="connsiteX3" fmla="*/ 0 w 2312297"/>
                <a:gd name="connsiteY3" fmla="*/ 1114824 h 2229649"/>
                <a:gd name="connsiteX4" fmla="*/ 2105498 w 2312297"/>
                <a:gd name="connsiteY4" fmla="*/ 4967 h 222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2297" h="2229649">
                  <a:moveTo>
                    <a:pt x="2312297" y="0"/>
                  </a:moveTo>
                  <a:lnTo>
                    <a:pt x="2312297" y="2229649"/>
                  </a:lnTo>
                  <a:lnTo>
                    <a:pt x="2105498" y="2224681"/>
                  </a:lnTo>
                  <a:cubicBezTo>
                    <a:pt x="922871" y="2167551"/>
                    <a:pt x="0" y="1692454"/>
                    <a:pt x="0" y="1114824"/>
                  </a:cubicBezTo>
                  <a:cubicBezTo>
                    <a:pt x="0" y="537195"/>
                    <a:pt x="922871" y="62098"/>
                    <a:pt x="2105498" y="4967"/>
                  </a:cubicBezTo>
                  <a:close/>
                </a:path>
              </a:pathLst>
            </a:custGeom>
            <a:solidFill>
              <a:srgbClr val="A4E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p:cNvSpPr/>
            <p:nvPr/>
          </p:nvSpPr>
          <p:spPr>
            <a:xfrm flipH="1">
              <a:off x="7605954" y="3817934"/>
              <a:ext cx="2312297" cy="2229649"/>
            </a:xfrm>
            <a:custGeom>
              <a:avLst/>
              <a:gdLst>
                <a:gd name="connsiteX0" fmla="*/ 2312297 w 2312297"/>
                <a:gd name="connsiteY0" fmla="*/ 0 h 2229649"/>
                <a:gd name="connsiteX1" fmla="*/ 2312297 w 2312297"/>
                <a:gd name="connsiteY1" fmla="*/ 2229649 h 2229649"/>
                <a:gd name="connsiteX2" fmla="*/ 2105498 w 2312297"/>
                <a:gd name="connsiteY2" fmla="*/ 2224681 h 2229649"/>
                <a:gd name="connsiteX3" fmla="*/ 0 w 2312297"/>
                <a:gd name="connsiteY3" fmla="*/ 1114824 h 2229649"/>
                <a:gd name="connsiteX4" fmla="*/ 2105498 w 2312297"/>
                <a:gd name="connsiteY4" fmla="*/ 4967 h 222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2297" h="2229649">
                  <a:moveTo>
                    <a:pt x="2312297" y="0"/>
                  </a:moveTo>
                  <a:lnTo>
                    <a:pt x="2312297" y="2229649"/>
                  </a:lnTo>
                  <a:lnTo>
                    <a:pt x="2105498" y="2224681"/>
                  </a:lnTo>
                  <a:cubicBezTo>
                    <a:pt x="922871" y="2167551"/>
                    <a:pt x="0" y="1692454"/>
                    <a:pt x="0" y="1114824"/>
                  </a:cubicBezTo>
                  <a:cubicBezTo>
                    <a:pt x="0" y="537195"/>
                    <a:pt x="922871" y="62098"/>
                    <a:pt x="2105498" y="4967"/>
                  </a:cubicBezTo>
                  <a:close/>
                </a:path>
              </a:pathLst>
            </a:custGeom>
            <a:solidFill>
              <a:srgbClr val="73C5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p:cNvGrpSpPr/>
          <p:nvPr/>
        </p:nvGrpSpPr>
        <p:grpSpPr>
          <a:xfrm>
            <a:off x="1758338" y="3648351"/>
            <a:ext cx="2916642" cy="1548903"/>
            <a:chOff x="5332206" y="3817934"/>
            <a:chExt cx="4586045" cy="2229649"/>
          </a:xfrm>
        </p:grpSpPr>
        <p:sp>
          <p:nvSpPr>
            <p:cNvPr id="23" name="Freeform: Shape 22"/>
            <p:cNvSpPr/>
            <p:nvPr/>
          </p:nvSpPr>
          <p:spPr>
            <a:xfrm>
              <a:off x="5332206" y="3817934"/>
              <a:ext cx="2312297" cy="2229649"/>
            </a:xfrm>
            <a:custGeom>
              <a:avLst/>
              <a:gdLst>
                <a:gd name="connsiteX0" fmla="*/ 2312297 w 2312297"/>
                <a:gd name="connsiteY0" fmla="*/ 0 h 2229649"/>
                <a:gd name="connsiteX1" fmla="*/ 2312297 w 2312297"/>
                <a:gd name="connsiteY1" fmla="*/ 2229649 h 2229649"/>
                <a:gd name="connsiteX2" fmla="*/ 2105498 w 2312297"/>
                <a:gd name="connsiteY2" fmla="*/ 2224681 h 2229649"/>
                <a:gd name="connsiteX3" fmla="*/ 0 w 2312297"/>
                <a:gd name="connsiteY3" fmla="*/ 1114824 h 2229649"/>
                <a:gd name="connsiteX4" fmla="*/ 2105498 w 2312297"/>
                <a:gd name="connsiteY4" fmla="*/ 4967 h 222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2297" h="2229649">
                  <a:moveTo>
                    <a:pt x="2312297" y="0"/>
                  </a:moveTo>
                  <a:lnTo>
                    <a:pt x="2312297" y="2229649"/>
                  </a:lnTo>
                  <a:lnTo>
                    <a:pt x="2105498" y="2224681"/>
                  </a:lnTo>
                  <a:cubicBezTo>
                    <a:pt x="922871" y="2167551"/>
                    <a:pt x="0" y="1692454"/>
                    <a:pt x="0" y="1114824"/>
                  </a:cubicBezTo>
                  <a:cubicBezTo>
                    <a:pt x="0" y="537195"/>
                    <a:pt x="922871" y="62098"/>
                    <a:pt x="2105498" y="4967"/>
                  </a:cubicBezTo>
                  <a:close/>
                </a:path>
              </a:pathLst>
            </a:custGeom>
            <a:solidFill>
              <a:srgbClr val="A4E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p:cNvSpPr/>
            <p:nvPr/>
          </p:nvSpPr>
          <p:spPr>
            <a:xfrm flipH="1">
              <a:off x="7605954" y="3817934"/>
              <a:ext cx="2312297" cy="2229649"/>
            </a:xfrm>
            <a:custGeom>
              <a:avLst/>
              <a:gdLst>
                <a:gd name="connsiteX0" fmla="*/ 2312297 w 2312297"/>
                <a:gd name="connsiteY0" fmla="*/ 0 h 2229649"/>
                <a:gd name="connsiteX1" fmla="*/ 2312297 w 2312297"/>
                <a:gd name="connsiteY1" fmla="*/ 2229649 h 2229649"/>
                <a:gd name="connsiteX2" fmla="*/ 2105498 w 2312297"/>
                <a:gd name="connsiteY2" fmla="*/ 2224681 h 2229649"/>
                <a:gd name="connsiteX3" fmla="*/ 0 w 2312297"/>
                <a:gd name="connsiteY3" fmla="*/ 1114824 h 2229649"/>
                <a:gd name="connsiteX4" fmla="*/ 2105498 w 2312297"/>
                <a:gd name="connsiteY4" fmla="*/ 4967 h 222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2297" h="2229649">
                  <a:moveTo>
                    <a:pt x="2312297" y="0"/>
                  </a:moveTo>
                  <a:lnTo>
                    <a:pt x="2312297" y="2229649"/>
                  </a:lnTo>
                  <a:lnTo>
                    <a:pt x="2105498" y="2224681"/>
                  </a:lnTo>
                  <a:cubicBezTo>
                    <a:pt x="922871" y="2167551"/>
                    <a:pt x="0" y="1692454"/>
                    <a:pt x="0" y="1114824"/>
                  </a:cubicBezTo>
                  <a:cubicBezTo>
                    <a:pt x="0" y="537195"/>
                    <a:pt x="922871" y="62098"/>
                    <a:pt x="2105498" y="4967"/>
                  </a:cubicBezTo>
                  <a:close/>
                </a:path>
              </a:pathLst>
            </a:custGeom>
            <a:solidFill>
              <a:srgbClr val="73C5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7268637" y="3500407"/>
            <a:ext cx="2916642" cy="1548903"/>
            <a:chOff x="5332206" y="3817934"/>
            <a:chExt cx="4586045" cy="2229649"/>
          </a:xfrm>
        </p:grpSpPr>
        <p:sp>
          <p:nvSpPr>
            <p:cNvPr id="20" name="Freeform: Shape 19"/>
            <p:cNvSpPr/>
            <p:nvPr/>
          </p:nvSpPr>
          <p:spPr>
            <a:xfrm>
              <a:off x="5332206" y="3817934"/>
              <a:ext cx="2312297" cy="2229649"/>
            </a:xfrm>
            <a:custGeom>
              <a:avLst/>
              <a:gdLst>
                <a:gd name="connsiteX0" fmla="*/ 2312297 w 2312297"/>
                <a:gd name="connsiteY0" fmla="*/ 0 h 2229649"/>
                <a:gd name="connsiteX1" fmla="*/ 2312297 w 2312297"/>
                <a:gd name="connsiteY1" fmla="*/ 2229649 h 2229649"/>
                <a:gd name="connsiteX2" fmla="*/ 2105498 w 2312297"/>
                <a:gd name="connsiteY2" fmla="*/ 2224681 h 2229649"/>
                <a:gd name="connsiteX3" fmla="*/ 0 w 2312297"/>
                <a:gd name="connsiteY3" fmla="*/ 1114824 h 2229649"/>
                <a:gd name="connsiteX4" fmla="*/ 2105498 w 2312297"/>
                <a:gd name="connsiteY4" fmla="*/ 4967 h 222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2297" h="2229649">
                  <a:moveTo>
                    <a:pt x="2312297" y="0"/>
                  </a:moveTo>
                  <a:lnTo>
                    <a:pt x="2312297" y="2229649"/>
                  </a:lnTo>
                  <a:lnTo>
                    <a:pt x="2105498" y="2224681"/>
                  </a:lnTo>
                  <a:cubicBezTo>
                    <a:pt x="922871" y="2167551"/>
                    <a:pt x="0" y="1692454"/>
                    <a:pt x="0" y="1114824"/>
                  </a:cubicBezTo>
                  <a:cubicBezTo>
                    <a:pt x="0" y="537195"/>
                    <a:pt x="922871" y="62098"/>
                    <a:pt x="2105498" y="4967"/>
                  </a:cubicBezTo>
                  <a:close/>
                </a:path>
              </a:pathLst>
            </a:custGeom>
            <a:solidFill>
              <a:srgbClr val="A4E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p:cNvSpPr/>
            <p:nvPr/>
          </p:nvSpPr>
          <p:spPr>
            <a:xfrm flipH="1">
              <a:off x="7605954" y="3817934"/>
              <a:ext cx="2312297" cy="2229649"/>
            </a:xfrm>
            <a:custGeom>
              <a:avLst/>
              <a:gdLst>
                <a:gd name="connsiteX0" fmla="*/ 2312297 w 2312297"/>
                <a:gd name="connsiteY0" fmla="*/ 0 h 2229649"/>
                <a:gd name="connsiteX1" fmla="*/ 2312297 w 2312297"/>
                <a:gd name="connsiteY1" fmla="*/ 2229649 h 2229649"/>
                <a:gd name="connsiteX2" fmla="*/ 2105498 w 2312297"/>
                <a:gd name="connsiteY2" fmla="*/ 2224681 h 2229649"/>
                <a:gd name="connsiteX3" fmla="*/ 0 w 2312297"/>
                <a:gd name="connsiteY3" fmla="*/ 1114824 h 2229649"/>
                <a:gd name="connsiteX4" fmla="*/ 2105498 w 2312297"/>
                <a:gd name="connsiteY4" fmla="*/ 4967 h 222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2297" h="2229649">
                  <a:moveTo>
                    <a:pt x="2312297" y="0"/>
                  </a:moveTo>
                  <a:lnTo>
                    <a:pt x="2312297" y="2229649"/>
                  </a:lnTo>
                  <a:lnTo>
                    <a:pt x="2105498" y="2224681"/>
                  </a:lnTo>
                  <a:cubicBezTo>
                    <a:pt x="922871" y="2167551"/>
                    <a:pt x="0" y="1692454"/>
                    <a:pt x="0" y="1114824"/>
                  </a:cubicBezTo>
                  <a:cubicBezTo>
                    <a:pt x="0" y="537195"/>
                    <a:pt x="922871" y="62098"/>
                    <a:pt x="2105498" y="4967"/>
                  </a:cubicBezTo>
                  <a:close/>
                </a:path>
              </a:pathLst>
            </a:custGeom>
            <a:solidFill>
              <a:srgbClr val="73C5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5279343" y="3354906"/>
            <a:ext cx="1082144" cy="1235612"/>
            <a:chOff x="5692822" y="3319846"/>
            <a:chExt cx="797654" cy="910776"/>
          </a:xfrm>
        </p:grpSpPr>
        <p:sp>
          <p:nvSpPr>
            <p:cNvPr id="10" name="Freeform: Shape 9"/>
            <p:cNvSpPr/>
            <p:nvPr/>
          </p:nvSpPr>
          <p:spPr>
            <a:xfrm rot="2511723" flipH="1">
              <a:off x="5692822" y="3319848"/>
              <a:ext cx="731802" cy="910774"/>
            </a:xfrm>
            <a:custGeom>
              <a:avLst/>
              <a:gdLst>
                <a:gd name="connsiteX0" fmla="*/ 731802 w 731802"/>
                <a:gd name="connsiteY0" fmla="*/ 0 h 910774"/>
                <a:gd name="connsiteX1" fmla="*/ 730293 w 731802"/>
                <a:gd name="connsiteY1" fmla="*/ 0 h 910774"/>
                <a:gd name="connsiteX2" fmla="*/ 0 w 731802"/>
                <a:gd name="connsiteY2" fmla="*/ 815011 h 910774"/>
                <a:gd name="connsiteX3" fmla="*/ 21804 w 731802"/>
                <a:gd name="connsiteY3" fmla="*/ 833001 h 910774"/>
                <a:gd name="connsiteX4" fmla="*/ 276415 w 731802"/>
                <a:gd name="connsiteY4" fmla="*/ 910774 h 910774"/>
                <a:gd name="connsiteX5" fmla="*/ 731802 w 731802"/>
                <a:gd name="connsiteY5" fmla="*/ 455387 h 91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802" h="910774">
                  <a:moveTo>
                    <a:pt x="731802" y="0"/>
                  </a:moveTo>
                  <a:lnTo>
                    <a:pt x="730293" y="0"/>
                  </a:lnTo>
                  <a:lnTo>
                    <a:pt x="0" y="815011"/>
                  </a:lnTo>
                  <a:lnTo>
                    <a:pt x="21804" y="833001"/>
                  </a:lnTo>
                  <a:cubicBezTo>
                    <a:pt x="94484" y="882103"/>
                    <a:pt x="182101" y="910774"/>
                    <a:pt x="276415" y="910774"/>
                  </a:cubicBezTo>
                  <a:cubicBezTo>
                    <a:pt x="527918" y="910774"/>
                    <a:pt x="731802" y="706890"/>
                    <a:pt x="731802" y="455387"/>
                  </a:cubicBezTo>
                  <a:close/>
                </a:path>
              </a:pathLst>
            </a:custGeom>
            <a:solidFill>
              <a:srgbClr val="0FB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p:cNvSpPr/>
            <p:nvPr/>
          </p:nvSpPr>
          <p:spPr>
            <a:xfrm rot="19088277">
              <a:off x="5758674" y="3319846"/>
              <a:ext cx="731802" cy="910774"/>
            </a:xfrm>
            <a:custGeom>
              <a:avLst/>
              <a:gdLst>
                <a:gd name="connsiteX0" fmla="*/ 731802 w 731802"/>
                <a:gd name="connsiteY0" fmla="*/ 0 h 910774"/>
                <a:gd name="connsiteX1" fmla="*/ 730293 w 731802"/>
                <a:gd name="connsiteY1" fmla="*/ 0 h 910774"/>
                <a:gd name="connsiteX2" fmla="*/ 0 w 731802"/>
                <a:gd name="connsiteY2" fmla="*/ 815011 h 910774"/>
                <a:gd name="connsiteX3" fmla="*/ 21804 w 731802"/>
                <a:gd name="connsiteY3" fmla="*/ 833001 h 910774"/>
                <a:gd name="connsiteX4" fmla="*/ 276415 w 731802"/>
                <a:gd name="connsiteY4" fmla="*/ 910774 h 910774"/>
                <a:gd name="connsiteX5" fmla="*/ 731802 w 731802"/>
                <a:gd name="connsiteY5" fmla="*/ 455387 h 91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802" h="910774">
                  <a:moveTo>
                    <a:pt x="731802" y="0"/>
                  </a:moveTo>
                  <a:lnTo>
                    <a:pt x="730293" y="0"/>
                  </a:lnTo>
                  <a:lnTo>
                    <a:pt x="0" y="815011"/>
                  </a:lnTo>
                  <a:lnTo>
                    <a:pt x="21804" y="833001"/>
                  </a:lnTo>
                  <a:cubicBezTo>
                    <a:pt x="94484" y="882103"/>
                    <a:pt x="182101" y="910774"/>
                    <a:pt x="276415" y="910774"/>
                  </a:cubicBezTo>
                  <a:cubicBezTo>
                    <a:pt x="527918" y="910774"/>
                    <a:pt x="731802" y="706890"/>
                    <a:pt x="731802" y="455387"/>
                  </a:cubicBezTo>
                  <a:close/>
                </a:path>
              </a:pathLst>
            </a:custGeom>
            <a:solidFill>
              <a:srgbClr val="157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Rounded Corners 61"/>
          <p:cNvSpPr/>
          <p:nvPr/>
        </p:nvSpPr>
        <p:spPr>
          <a:xfrm>
            <a:off x="1411406" y="1553643"/>
            <a:ext cx="1417066" cy="3718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p:cNvSpPr/>
          <p:nvPr/>
        </p:nvSpPr>
        <p:spPr>
          <a:xfrm>
            <a:off x="2700819" y="1005026"/>
            <a:ext cx="1417066" cy="3718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p:cNvSpPr/>
          <p:nvPr/>
        </p:nvSpPr>
        <p:spPr>
          <a:xfrm>
            <a:off x="9449989" y="1558590"/>
            <a:ext cx="1417066" cy="3718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p:cNvSpPr/>
          <p:nvPr/>
        </p:nvSpPr>
        <p:spPr>
          <a:xfrm>
            <a:off x="8156665" y="1009973"/>
            <a:ext cx="1417066" cy="37181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1" name="Group 100"/>
          <p:cNvGrpSpPr/>
          <p:nvPr/>
        </p:nvGrpSpPr>
        <p:grpSpPr>
          <a:xfrm>
            <a:off x="8354750" y="3825184"/>
            <a:ext cx="739948" cy="739950"/>
            <a:chOff x="4033194" y="1905244"/>
            <a:chExt cx="965200" cy="965202"/>
          </a:xfrm>
        </p:grpSpPr>
        <p:grpSp>
          <p:nvGrpSpPr>
            <p:cNvPr id="102" name="Group 101"/>
            <p:cNvGrpSpPr/>
            <p:nvPr/>
          </p:nvGrpSpPr>
          <p:grpSpPr>
            <a:xfrm>
              <a:off x="4033194" y="1905246"/>
              <a:ext cx="965200" cy="965200"/>
              <a:chOff x="4403168" y="1016000"/>
              <a:chExt cx="965200" cy="965200"/>
            </a:xfrm>
          </p:grpSpPr>
          <p:sp>
            <p:nvSpPr>
              <p:cNvPr id="104" name="Oval 103"/>
              <p:cNvSpPr/>
              <p:nvPr/>
            </p:nvSpPr>
            <p:spPr>
              <a:xfrm>
                <a:off x="4403168" y="1016000"/>
                <a:ext cx="965200" cy="965200"/>
              </a:xfrm>
              <a:prstGeom prst="ellipse">
                <a:avLst/>
              </a:prstGeom>
              <a:solidFill>
                <a:srgbClr val="5EC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p:cNvSpPr/>
              <p:nvPr/>
            </p:nvSpPr>
            <p:spPr>
              <a:xfrm>
                <a:off x="4545408" y="1160105"/>
                <a:ext cx="680720" cy="680720"/>
              </a:xfrm>
              <a:prstGeom prst="ellipse">
                <a:avLst/>
              </a:prstGeom>
              <a:solidFill>
                <a:srgbClr val="A7E2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 name="Freeform: Shape 102"/>
            <p:cNvSpPr/>
            <p:nvPr/>
          </p:nvSpPr>
          <p:spPr>
            <a:xfrm>
              <a:off x="4514335" y="1905244"/>
              <a:ext cx="484059" cy="965200"/>
            </a:xfrm>
            <a:custGeom>
              <a:avLst/>
              <a:gdLst>
                <a:gd name="connsiteX0" fmla="*/ 1459 w 484059"/>
                <a:gd name="connsiteY0" fmla="*/ 0 h 965200"/>
                <a:gd name="connsiteX1" fmla="*/ 484059 w 484059"/>
                <a:gd name="connsiteY1" fmla="*/ 482600 h 965200"/>
                <a:gd name="connsiteX2" fmla="*/ 1459 w 484059"/>
                <a:gd name="connsiteY2" fmla="*/ 965200 h 965200"/>
                <a:gd name="connsiteX3" fmla="*/ 0 w 484059"/>
                <a:gd name="connsiteY3" fmla="*/ 965053 h 965200"/>
                <a:gd name="connsiteX4" fmla="*/ 0 w 484059"/>
                <a:gd name="connsiteY4" fmla="*/ 147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059" h="965200">
                  <a:moveTo>
                    <a:pt x="1459" y="0"/>
                  </a:moveTo>
                  <a:cubicBezTo>
                    <a:pt x="267992" y="0"/>
                    <a:pt x="484059" y="216067"/>
                    <a:pt x="484059" y="482600"/>
                  </a:cubicBezTo>
                  <a:cubicBezTo>
                    <a:pt x="484059" y="749133"/>
                    <a:pt x="267992" y="965200"/>
                    <a:pt x="1459" y="965200"/>
                  </a:cubicBezTo>
                  <a:lnTo>
                    <a:pt x="0" y="965053"/>
                  </a:lnTo>
                  <a:lnTo>
                    <a:pt x="0" y="147"/>
                  </a:lnTo>
                  <a:close/>
                </a:path>
              </a:pathLst>
            </a:custGeom>
            <a:solidFill>
              <a:srgbClr val="08A25C">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6" name="Oval 105"/>
          <p:cNvSpPr/>
          <p:nvPr/>
        </p:nvSpPr>
        <p:spPr>
          <a:xfrm>
            <a:off x="9204953" y="3893798"/>
            <a:ext cx="739948" cy="739948"/>
          </a:xfrm>
          <a:prstGeom prst="ellipse">
            <a:avLst/>
          </a:prstGeom>
          <a:solidFill>
            <a:srgbClr val="157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7" name="Group 106"/>
          <p:cNvGrpSpPr/>
          <p:nvPr/>
        </p:nvGrpSpPr>
        <p:grpSpPr>
          <a:xfrm>
            <a:off x="4708786" y="3787478"/>
            <a:ext cx="739948" cy="739950"/>
            <a:chOff x="4033194" y="1905244"/>
            <a:chExt cx="965200" cy="965202"/>
          </a:xfrm>
        </p:grpSpPr>
        <p:grpSp>
          <p:nvGrpSpPr>
            <p:cNvPr id="108" name="Group 107"/>
            <p:cNvGrpSpPr/>
            <p:nvPr/>
          </p:nvGrpSpPr>
          <p:grpSpPr>
            <a:xfrm>
              <a:off x="4033194" y="1905246"/>
              <a:ext cx="965200" cy="965200"/>
              <a:chOff x="4403168" y="1016000"/>
              <a:chExt cx="965200" cy="965200"/>
            </a:xfrm>
          </p:grpSpPr>
          <p:sp>
            <p:nvSpPr>
              <p:cNvPr id="110" name="Oval 109"/>
              <p:cNvSpPr/>
              <p:nvPr/>
            </p:nvSpPr>
            <p:spPr>
              <a:xfrm>
                <a:off x="4403168" y="1016000"/>
                <a:ext cx="965200" cy="965200"/>
              </a:xfrm>
              <a:prstGeom prst="ellipse">
                <a:avLst/>
              </a:prstGeom>
              <a:solidFill>
                <a:srgbClr val="157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p:cNvSpPr/>
              <p:nvPr/>
            </p:nvSpPr>
            <p:spPr>
              <a:xfrm>
                <a:off x="4545408" y="1160105"/>
                <a:ext cx="680720" cy="680720"/>
              </a:xfrm>
              <a:prstGeom prst="ellipse">
                <a:avLst/>
              </a:prstGeom>
              <a:solidFill>
                <a:srgbClr val="A7E2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Freeform: Shape 108"/>
            <p:cNvSpPr/>
            <p:nvPr/>
          </p:nvSpPr>
          <p:spPr>
            <a:xfrm>
              <a:off x="4514335" y="1905244"/>
              <a:ext cx="484059" cy="965200"/>
            </a:xfrm>
            <a:custGeom>
              <a:avLst/>
              <a:gdLst>
                <a:gd name="connsiteX0" fmla="*/ 1459 w 484059"/>
                <a:gd name="connsiteY0" fmla="*/ 0 h 965200"/>
                <a:gd name="connsiteX1" fmla="*/ 484059 w 484059"/>
                <a:gd name="connsiteY1" fmla="*/ 482600 h 965200"/>
                <a:gd name="connsiteX2" fmla="*/ 1459 w 484059"/>
                <a:gd name="connsiteY2" fmla="*/ 965200 h 965200"/>
                <a:gd name="connsiteX3" fmla="*/ 0 w 484059"/>
                <a:gd name="connsiteY3" fmla="*/ 965053 h 965200"/>
                <a:gd name="connsiteX4" fmla="*/ 0 w 484059"/>
                <a:gd name="connsiteY4" fmla="*/ 147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059" h="965200">
                  <a:moveTo>
                    <a:pt x="1459" y="0"/>
                  </a:moveTo>
                  <a:cubicBezTo>
                    <a:pt x="267992" y="0"/>
                    <a:pt x="484059" y="216067"/>
                    <a:pt x="484059" y="482600"/>
                  </a:cubicBezTo>
                  <a:cubicBezTo>
                    <a:pt x="484059" y="749133"/>
                    <a:pt x="267992" y="965200"/>
                    <a:pt x="1459" y="965200"/>
                  </a:cubicBezTo>
                  <a:lnTo>
                    <a:pt x="0" y="965053"/>
                  </a:lnTo>
                  <a:lnTo>
                    <a:pt x="0" y="147"/>
                  </a:lnTo>
                  <a:close/>
                </a:path>
              </a:pathLst>
            </a:custGeom>
            <a:solidFill>
              <a:srgbClr val="08A25C">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2" name="Group 111"/>
          <p:cNvGrpSpPr/>
          <p:nvPr/>
        </p:nvGrpSpPr>
        <p:grpSpPr>
          <a:xfrm>
            <a:off x="2837895" y="3890366"/>
            <a:ext cx="739948" cy="739950"/>
            <a:chOff x="4033194" y="1905244"/>
            <a:chExt cx="965200" cy="965202"/>
          </a:xfrm>
        </p:grpSpPr>
        <p:grpSp>
          <p:nvGrpSpPr>
            <p:cNvPr id="113" name="Group 112"/>
            <p:cNvGrpSpPr/>
            <p:nvPr/>
          </p:nvGrpSpPr>
          <p:grpSpPr>
            <a:xfrm>
              <a:off x="4033194" y="1905246"/>
              <a:ext cx="965200" cy="965200"/>
              <a:chOff x="4403168" y="1016000"/>
              <a:chExt cx="965200" cy="965200"/>
            </a:xfrm>
          </p:grpSpPr>
          <p:sp>
            <p:nvSpPr>
              <p:cNvPr id="115" name="Oval 114"/>
              <p:cNvSpPr/>
              <p:nvPr/>
            </p:nvSpPr>
            <p:spPr>
              <a:xfrm>
                <a:off x="4403168" y="1016000"/>
                <a:ext cx="965200" cy="965200"/>
              </a:xfrm>
              <a:prstGeom prst="ellipse">
                <a:avLst/>
              </a:prstGeom>
              <a:solidFill>
                <a:srgbClr val="5EC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p:cNvSpPr/>
              <p:nvPr/>
            </p:nvSpPr>
            <p:spPr>
              <a:xfrm>
                <a:off x="4545408" y="1160105"/>
                <a:ext cx="680720" cy="680720"/>
              </a:xfrm>
              <a:prstGeom prst="ellipse">
                <a:avLst/>
              </a:prstGeom>
              <a:solidFill>
                <a:srgbClr val="A7E2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 name="Freeform: Shape 113"/>
            <p:cNvSpPr/>
            <p:nvPr/>
          </p:nvSpPr>
          <p:spPr>
            <a:xfrm>
              <a:off x="4514335" y="1905244"/>
              <a:ext cx="484059" cy="965200"/>
            </a:xfrm>
            <a:custGeom>
              <a:avLst/>
              <a:gdLst>
                <a:gd name="connsiteX0" fmla="*/ 1459 w 484059"/>
                <a:gd name="connsiteY0" fmla="*/ 0 h 965200"/>
                <a:gd name="connsiteX1" fmla="*/ 484059 w 484059"/>
                <a:gd name="connsiteY1" fmla="*/ 482600 h 965200"/>
                <a:gd name="connsiteX2" fmla="*/ 1459 w 484059"/>
                <a:gd name="connsiteY2" fmla="*/ 965200 h 965200"/>
                <a:gd name="connsiteX3" fmla="*/ 0 w 484059"/>
                <a:gd name="connsiteY3" fmla="*/ 965053 h 965200"/>
                <a:gd name="connsiteX4" fmla="*/ 0 w 484059"/>
                <a:gd name="connsiteY4" fmla="*/ 147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059" h="965200">
                  <a:moveTo>
                    <a:pt x="1459" y="0"/>
                  </a:moveTo>
                  <a:cubicBezTo>
                    <a:pt x="267992" y="0"/>
                    <a:pt x="484059" y="216067"/>
                    <a:pt x="484059" y="482600"/>
                  </a:cubicBezTo>
                  <a:cubicBezTo>
                    <a:pt x="484059" y="749133"/>
                    <a:pt x="267992" y="965200"/>
                    <a:pt x="1459" y="965200"/>
                  </a:cubicBezTo>
                  <a:lnTo>
                    <a:pt x="0" y="965053"/>
                  </a:lnTo>
                  <a:lnTo>
                    <a:pt x="0" y="147"/>
                  </a:lnTo>
                  <a:close/>
                </a:path>
              </a:pathLst>
            </a:custGeom>
            <a:solidFill>
              <a:srgbClr val="08A25C">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7" name="Oval 116"/>
          <p:cNvSpPr/>
          <p:nvPr/>
        </p:nvSpPr>
        <p:spPr>
          <a:xfrm>
            <a:off x="3750394" y="3970137"/>
            <a:ext cx="622830" cy="622830"/>
          </a:xfrm>
          <a:prstGeom prst="ellipse">
            <a:avLst/>
          </a:prstGeom>
          <a:solidFill>
            <a:srgbClr val="157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p:cNvSpPr/>
          <p:nvPr/>
        </p:nvSpPr>
        <p:spPr>
          <a:xfrm>
            <a:off x="6667993" y="3869222"/>
            <a:ext cx="739948" cy="739948"/>
          </a:xfrm>
          <a:prstGeom prst="ellipse">
            <a:avLst/>
          </a:prstGeom>
          <a:solidFill>
            <a:srgbClr val="157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0" name="Group 119"/>
          <p:cNvGrpSpPr/>
          <p:nvPr/>
        </p:nvGrpSpPr>
        <p:grpSpPr>
          <a:xfrm>
            <a:off x="5972082" y="3760113"/>
            <a:ext cx="586710" cy="669916"/>
            <a:chOff x="5692822" y="3319846"/>
            <a:chExt cx="797654" cy="910776"/>
          </a:xfrm>
        </p:grpSpPr>
        <p:sp>
          <p:nvSpPr>
            <p:cNvPr id="121" name="Freeform: Shape 120"/>
            <p:cNvSpPr/>
            <p:nvPr/>
          </p:nvSpPr>
          <p:spPr>
            <a:xfrm rot="2511723" flipH="1">
              <a:off x="5692822" y="3319848"/>
              <a:ext cx="731802" cy="910774"/>
            </a:xfrm>
            <a:custGeom>
              <a:avLst/>
              <a:gdLst>
                <a:gd name="connsiteX0" fmla="*/ 731802 w 731802"/>
                <a:gd name="connsiteY0" fmla="*/ 0 h 910774"/>
                <a:gd name="connsiteX1" fmla="*/ 730293 w 731802"/>
                <a:gd name="connsiteY1" fmla="*/ 0 h 910774"/>
                <a:gd name="connsiteX2" fmla="*/ 0 w 731802"/>
                <a:gd name="connsiteY2" fmla="*/ 815011 h 910774"/>
                <a:gd name="connsiteX3" fmla="*/ 21804 w 731802"/>
                <a:gd name="connsiteY3" fmla="*/ 833001 h 910774"/>
                <a:gd name="connsiteX4" fmla="*/ 276415 w 731802"/>
                <a:gd name="connsiteY4" fmla="*/ 910774 h 910774"/>
                <a:gd name="connsiteX5" fmla="*/ 731802 w 731802"/>
                <a:gd name="connsiteY5" fmla="*/ 455387 h 91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802" h="910774">
                  <a:moveTo>
                    <a:pt x="731802" y="0"/>
                  </a:moveTo>
                  <a:lnTo>
                    <a:pt x="730293" y="0"/>
                  </a:lnTo>
                  <a:lnTo>
                    <a:pt x="0" y="815011"/>
                  </a:lnTo>
                  <a:lnTo>
                    <a:pt x="21804" y="833001"/>
                  </a:lnTo>
                  <a:cubicBezTo>
                    <a:pt x="94484" y="882103"/>
                    <a:pt x="182101" y="910774"/>
                    <a:pt x="276415" y="910774"/>
                  </a:cubicBezTo>
                  <a:cubicBezTo>
                    <a:pt x="527918" y="910774"/>
                    <a:pt x="731802" y="706890"/>
                    <a:pt x="731802" y="455387"/>
                  </a:cubicBezTo>
                  <a:close/>
                </a:path>
              </a:pathLst>
            </a:custGeom>
            <a:solidFill>
              <a:srgbClr val="0FB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19088277">
              <a:off x="5758674" y="3319846"/>
              <a:ext cx="731802" cy="910774"/>
            </a:xfrm>
            <a:custGeom>
              <a:avLst/>
              <a:gdLst>
                <a:gd name="connsiteX0" fmla="*/ 731802 w 731802"/>
                <a:gd name="connsiteY0" fmla="*/ 0 h 910774"/>
                <a:gd name="connsiteX1" fmla="*/ 730293 w 731802"/>
                <a:gd name="connsiteY1" fmla="*/ 0 h 910774"/>
                <a:gd name="connsiteX2" fmla="*/ 0 w 731802"/>
                <a:gd name="connsiteY2" fmla="*/ 815011 h 910774"/>
                <a:gd name="connsiteX3" fmla="*/ 21804 w 731802"/>
                <a:gd name="connsiteY3" fmla="*/ 833001 h 910774"/>
                <a:gd name="connsiteX4" fmla="*/ 276415 w 731802"/>
                <a:gd name="connsiteY4" fmla="*/ 910774 h 910774"/>
                <a:gd name="connsiteX5" fmla="*/ 731802 w 731802"/>
                <a:gd name="connsiteY5" fmla="*/ 455387 h 91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802" h="910774">
                  <a:moveTo>
                    <a:pt x="731802" y="0"/>
                  </a:moveTo>
                  <a:lnTo>
                    <a:pt x="730293" y="0"/>
                  </a:lnTo>
                  <a:lnTo>
                    <a:pt x="0" y="815011"/>
                  </a:lnTo>
                  <a:lnTo>
                    <a:pt x="21804" y="833001"/>
                  </a:lnTo>
                  <a:cubicBezTo>
                    <a:pt x="94484" y="882103"/>
                    <a:pt x="182101" y="910774"/>
                    <a:pt x="276415" y="910774"/>
                  </a:cubicBezTo>
                  <a:cubicBezTo>
                    <a:pt x="527918" y="910774"/>
                    <a:pt x="731802" y="706890"/>
                    <a:pt x="731802" y="455387"/>
                  </a:cubicBezTo>
                  <a:close/>
                </a:path>
              </a:pathLst>
            </a:custGeom>
            <a:solidFill>
              <a:srgbClr val="157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p:cNvGrpSpPr/>
          <p:nvPr/>
        </p:nvGrpSpPr>
        <p:grpSpPr>
          <a:xfrm>
            <a:off x="1936319" y="3566837"/>
            <a:ext cx="1013178" cy="1156866"/>
            <a:chOff x="5692822" y="3319846"/>
            <a:chExt cx="797654" cy="910776"/>
          </a:xfrm>
        </p:grpSpPr>
        <p:sp>
          <p:nvSpPr>
            <p:cNvPr id="124" name="Freeform: Shape 123"/>
            <p:cNvSpPr/>
            <p:nvPr/>
          </p:nvSpPr>
          <p:spPr>
            <a:xfrm rot="2511723" flipH="1">
              <a:off x="5692822" y="3319848"/>
              <a:ext cx="731802" cy="910774"/>
            </a:xfrm>
            <a:custGeom>
              <a:avLst/>
              <a:gdLst>
                <a:gd name="connsiteX0" fmla="*/ 731802 w 731802"/>
                <a:gd name="connsiteY0" fmla="*/ 0 h 910774"/>
                <a:gd name="connsiteX1" fmla="*/ 730293 w 731802"/>
                <a:gd name="connsiteY1" fmla="*/ 0 h 910774"/>
                <a:gd name="connsiteX2" fmla="*/ 0 w 731802"/>
                <a:gd name="connsiteY2" fmla="*/ 815011 h 910774"/>
                <a:gd name="connsiteX3" fmla="*/ 21804 w 731802"/>
                <a:gd name="connsiteY3" fmla="*/ 833001 h 910774"/>
                <a:gd name="connsiteX4" fmla="*/ 276415 w 731802"/>
                <a:gd name="connsiteY4" fmla="*/ 910774 h 910774"/>
                <a:gd name="connsiteX5" fmla="*/ 731802 w 731802"/>
                <a:gd name="connsiteY5" fmla="*/ 455387 h 91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802" h="910774">
                  <a:moveTo>
                    <a:pt x="731802" y="0"/>
                  </a:moveTo>
                  <a:lnTo>
                    <a:pt x="730293" y="0"/>
                  </a:lnTo>
                  <a:lnTo>
                    <a:pt x="0" y="815011"/>
                  </a:lnTo>
                  <a:lnTo>
                    <a:pt x="21804" y="833001"/>
                  </a:lnTo>
                  <a:cubicBezTo>
                    <a:pt x="94484" y="882103"/>
                    <a:pt x="182101" y="910774"/>
                    <a:pt x="276415" y="910774"/>
                  </a:cubicBezTo>
                  <a:cubicBezTo>
                    <a:pt x="527918" y="910774"/>
                    <a:pt x="731802" y="706890"/>
                    <a:pt x="731802" y="455387"/>
                  </a:cubicBezTo>
                  <a:close/>
                </a:path>
              </a:pathLst>
            </a:custGeom>
            <a:solidFill>
              <a:srgbClr val="0FB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Shape 124"/>
            <p:cNvSpPr/>
            <p:nvPr/>
          </p:nvSpPr>
          <p:spPr>
            <a:xfrm rot="19088277">
              <a:off x="5758674" y="3319846"/>
              <a:ext cx="731802" cy="910774"/>
            </a:xfrm>
            <a:custGeom>
              <a:avLst/>
              <a:gdLst>
                <a:gd name="connsiteX0" fmla="*/ 731802 w 731802"/>
                <a:gd name="connsiteY0" fmla="*/ 0 h 910774"/>
                <a:gd name="connsiteX1" fmla="*/ 730293 w 731802"/>
                <a:gd name="connsiteY1" fmla="*/ 0 h 910774"/>
                <a:gd name="connsiteX2" fmla="*/ 0 w 731802"/>
                <a:gd name="connsiteY2" fmla="*/ 815011 h 910774"/>
                <a:gd name="connsiteX3" fmla="*/ 21804 w 731802"/>
                <a:gd name="connsiteY3" fmla="*/ 833001 h 910774"/>
                <a:gd name="connsiteX4" fmla="*/ 276415 w 731802"/>
                <a:gd name="connsiteY4" fmla="*/ 910774 h 910774"/>
                <a:gd name="connsiteX5" fmla="*/ 731802 w 731802"/>
                <a:gd name="connsiteY5" fmla="*/ 455387 h 91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802" h="910774">
                  <a:moveTo>
                    <a:pt x="731802" y="0"/>
                  </a:moveTo>
                  <a:lnTo>
                    <a:pt x="730293" y="0"/>
                  </a:lnTo>
                  <a:lnTo>
                    <a:pt x="0" y="815011"/>
                  </a:lnTo>
                  <a:lnTo>
                    <a:pt x="21804" y="833001"/>
                  </a:lnTo>
                  <a:cubicBezTo>
                    <a:pt x="94484" y="882103"/>
                    <a:pt x="182101" y="910774"/>
                    <a:pt x="276415" y="910774"/>
                  </a:cubicBezTo>
                  <a:cubicBezTo>
                    <a:pt x="527918" y="910774"/>
                    <a:pt x="731802" y="706890"/>
                    <a:pt x="731802" y="455387"/>
                  </a:cubicBezTo>
                  <a:close/>
                </a:path>
              </a:pathLst>
            </a:custGeom>
            <a:solidFill>
              <a:srgbClr val="157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p:cNvGrpSpPr/>
          <p:nvPr/>
        </p:nvGrpSpPr>
        <p:grpSpPr>
          <a:xfrm>
            <a:off x="1682668" y="3935661"/>
            <a:ext cx="799276" cy="912628"/>
            <a:chOff x="5692822" y="3319846"/>
            <a:chExt cx="797654" cy="910776"/>
          </a:xfrm>
        </p:grpSpPr>
        <p:sp>
          <p:nvSpPr>
            <p:cNvPr id="130" name="Freeform: Shape 129"/>
            <p:cNvSpPr/>
            <p:nvPr/>
          </p:nvSpPr>
          <p:spPr>
            <a:xfrm rot="2511723" flipH="1">
              <a:off x="5692822" y="3319848"/>
              <a:ext cx="731802" cy="910774"/>
            </a:xfrm>
            <a:custGeom>
              <a:avLst/>
              <a:gdLst>
                <a:gd name="connsiteX0" fmla="*/ 731802 w 731802"/>
                <a:gd name="connsiteY0" fmla="*/ 0 h 910774"/>
                <a:gd name="connsiteX1" fmla="*/ 730293 w 731802"/>
                <a:gd name="connsiteY1" fmla="*/ 0 h 910774"/>
                <a:gd name="connsiteX2" fmla="*/ 0 w 731802"/>
                <a:gd name="connsiteY2" fmla="*/ 815011 h 910774"/>
                <a:gd name="connsiteX3" fmla="*/ 21804 w 731802"/>
                <a:gd name="connsiteY3" fmla="*/ 833001 h 910774"/>
                <a:gd name="connsiteX4" fmla="*/ 276415 w 731802"/>
                <a:gd name="connsiteY4" fmla="*/ 910774 h 910774"/>
                <a:gd name="connsiteX5" fmla="*/ 731802 w 731802"/>
                <a:gd name="connsiteY5" fmla="*/ 455387 h 91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802" h="910774">
                  <a:moveTo>
                    <a:pt x="731802" y="0"/>
                  </a:moveTo>
                  <a:lnTo>
                    <a:pt x="730293" y="0"/>
                  </a:lnTo>
                  <a:lnTo>
                    <a:pt x="0" y="815011"/>
                  </a:lnTo>
                  <a:lnTo>
                    <a:pt x="21804" y="833001"/>
                  </a:lnTo>
                  <a:cubicBezTo>
                    <a:pt x="94484" y="882103"/>
                    <a:pt x="182101" y="910774"/>
                    <a:pt x="276415" y="910774"/>
                  </a:cubicBezTo>
                  <a:cubicBezTo>
                    <a:pt x="527918" y="910774"/>
                    <a:pt x="731802" y="706890"/>
                    <a:pt x="731802" y="455387"/>
                  </a:cubicBezTo>
                  <a:close/>
                </a:path>
              </a:pathLst>
            </a:custGeom>
            <a:solidFill>
              <a:srgbClr val="0FB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19088277">
              <a:off x="5758674" y="3319846"/>
              <a:ext cx="731802" cy="910774"/>
            </a:xfrm>
            <a:custGeom>
              <a:avLst/>
              <a:gdLst>
                <a:gd name="connsiteX0" fmla="*/ 731802 w 731802"/>
                <a:gd name="connsiteY0" fmla="*/ 0 h 910774"/>
                <a:gd name="connsiteX1" fmla="*/ 730293 w 731802"/>
                <a:gd name="connsiteY1" fmla="*/ 0 h 910774"/>
                <a:gd name="connsiteX2" fmla="*/ 0 w 731802"/>
                <a:gd name="connsiteY2" fmla="*/ 815011 h 910774"/>
                <a:gd name="connsiteX3" fmla="*/ 21804 w 731802"/>
                <a:gd name="connsiteY3" fmla="*/ 833001 h 910774"/>
                <a:gd name="connsiteX4" fmla="*/ 276415 w 731802"/>
                <a:gd name="connsiteY4" fmla="*/ 910774 h 910774"/>
                <a:gd name="connsiteX5" fmla="*/ 731802 w 731802"/>
                <a:gd name="connsiteY5" fmla="*/ 455387 h 91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802" h="910774">
                  <a:moveTo>
                    <a:pt x="731802" y="0"/>
                  </a:moveTo>
                  <a:lnTo>
                    <a:pt x="730293" y="0"/>
                  </a:lnTo>
                  <a:lnTo>
                    <a:pt x="0" y="815011"/>
                  </a:lnTo>
                  <a:lnTo>
                    <a:pt x="21804" y="833001"/>
                  </a:lnTo>
                  <a:cubicBezTo>
                    <a:pt x="94484" y="882103"/>
                    <a:pt x="182101" y="910774"/>
                    <a:pt x="276415" y="910774"/>
                  </a:cubicBezTo>
                  <a:cubicBezTo>
                    <a:pt x="527918" y="910774"/>
                    <a:pt x="731802" y="706890"/>
                    <a:pt x="731802" y="455387"/>
                  </a:cubicBezTo>
                  <a:close/>
                </a:path>
              </a:pathLst>
            </a:custGeom>
            <a:solidFill>
              <a:srgbClr val="157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p:cNvGrpSpPr/>
          <p:nvPr/>
        </p:nvGrpSpPr>
        <p:grpSpPr>
          <a:xfrm>
            <a:off x="664538" y="4186028"/>
            <a:ext cx="10837524" cy="1928016"/>
            <a:chOff x="664538" y="4186028"/>
            <a:chExt cx="10837524" cy="1928016"/>
          </a:xfrm>
        </p:grpSpPr>
        <p:sp>
          <p:nvSpPr>
            <p:cNvPr id="8" name="Rectangle: Rounded Corners 7"/>
            <p:cNvSpPr/>
            <p:nvPr/>
          </p:nvSpPr>
          <p:spPr>
            <a:xfrm>
              <a:off x="3162301" y="4659579"/>
              <a:ext cx="5143500" cy="473551"/>
            </a:xfrm>
            <a:prstGeom prst="roundRect">
              <a:avLst>
                <a:gd name="adj" fmla="val 0"/>
              </a:avLst>
            </a:prstGeom>
            <a:solidFill>
              <a:srgbClr val="2CD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664538" y="4186028"/>
              <a:ext cx="10837524" cy="1928016"/>
              <a:chOff x="664538" y="4186028"/>
              <a:chExt cx="10837524" cy="1928016"/>
            </a:xfrm>
          </p:grpSpPr>
          <p:sp>
            <p:nvSpPr>
              <p:cNvPr id="13" name="Rectangle: Rounded Corners 12"/>
              <p:cNvSpPr/>
              <p:nvPr/>
            </p:nvSpPr>
            <p:spPr>
              <a:xfrm>
                <a:off x="749300" y="4186028"/>
                <a:ext cx="10668000" cy="473551"/>
              </a:xfrm>
              <a:prstGeom prst="roundRect">
                <a:avLst>
                  <a:gd name="adj" fmla="val 50000"/>
                </a:avLst>
              </a:prstGeom>
              <a:solidFill>
                <a:srgbClr val="2CD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1915385" y="5118286"/>
                <a:ext cx="8251067" cy="473551"/>
              </a:xfrm>
              <a:prstGeom prst="roundRect">
                <a:avLst>
                  <a:gd name="adj" fmla="val 50000"/>
                </a:avLst>
              </a:prstGeom>
              <a:solidFill>
                <a:srgbClr val="2CD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664538" y="4644735"/>
                <a:ext cx="4072562" cy="473551"/>
              </a:xfrm>
              <a:prstGeom prst="roundRect">
                <a:avLst>
                  <a:gd name="adj" fmla="val 50000"/>
                </a:avLst>
              </a:prstGeom>
              <a:solidFill>
                <a:srgbClr val="24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7645400" y="4644734"/>
                <a:ext cx="3856662" cy="473551"/>
              </a:xfrm>
              <a:prstGeom prst="roundRect">
                <a:avLst>
                  <a:gd name="adj" fmla="val 50000"/>
                </a:avLst>
              </a:prstGeom>
              <a:solidFill>
                <a:srgbClr val="24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p:cNvSpPr/>
              <p:nvPr/>
            </p:nvSpPr>
            <p:spPr>
              <a:xfrm>
                <a:off x="7170118" y="5731498"/>
                <a:ext cx="1859089" cy="382546"/>
              </a:xfrm>
              <a:prstGeom prst="roundRect">
                <a:avLst>
                  <a:gd name="adj" fmla="val 50000"/>
                </a:avLst>
              </a:prstGeom>
              <a:solidFill>
                <a:srgbClr val="2CD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p:cNvSpPr/>
              <p:nvPr/>
            </p:nvSpPr>
            <p:spPr>
              <a:xfrm>
                <a:off x="4951754" y="5013596"/>
                <a:ext cx="1796624" cy="10213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6845156" y="5010242"/>
                <a:ext cx="103300" cy="1033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p:cNvSpPr/>
              <p:nvPr/>
            </p:nvSpPr>
            <p:spPr>
              <a:xfrm>
                <a:off x="7044911" y="5011942"/>
                <a:ext cx="103300" cy="1033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p:cNvSpPr/>
              <p:nvPr/>
            </p:nvSpPr>
            <p:spPr>
              <a:xfrm>
                <a:off x="6543961" y="5727200"/>
                <a:ext cx="385664" cy="385664"/>
              </a:xfrm>
              <a:prstGeom prst="ellipse">
                <a:avLst/>
              </a:prstGeom>
              <a:solidFill>
                <a:srgbClr val="2CD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19" name="Rectangle 118">
            <a:extLst>
              <a:ext uri="{FF2B5EF4-FFF2-40B4-BE49-F238E27FC236}">
                <a16:creationId xmlns:a16="http://schemas.microsoft.com/office/drawing/2014/main" id="{2F93E233-7B09-48E5-A4EB-772B2D789870}"/>
              </a:ext>
            </a:extLst>
          </p:cNvPr>
          <p:cNvSpPr/>
          <p:nvPr/>
        </p:nvSpPr>
        <p:spPr>
          <a:xfrm>
            <a:off x="-7227" y="0"/>
            <a:ext cx="12192000" cy="6858000"/>
          </a:xfrm>
          <a:prstGeom prst="rect">
            <a:avLst/>
          </a:prstGeom>
          <a:solidFill>
            <a:schemeClr val="tx1">
              <a:lumMod val="95000"/>
              <a:lumOff val="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Imag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439207" y="2155983"/>
            <a:ext cx="287618" cy="220703"/>
          </a:xfrm>
          <a:prstGeom prst="rect">
            <a:avLst/>
          </a:prstGeom>
        </p:spPr>
      </p:pic>
      <p:sp>
        <p:nvSpPr>
          <p:cNvPr id="68" name="ZoneTexte 67"/>
          <p:cNvSpPr txBox="1"/>
          <p:nvPr/>
        </p:nvSpPr>
        <p:spPr>
          <a:xfrm>
            <a:off x="373757" y="6279582"/>
            <a:ext cx="2159569" cy="46166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200" dirty="0" smtClean="0"/>
              <a:t>Collecter les valeur mesurées </a:t>
            </a:r>
            <a:r>
              <a:rPr lang="fr-FR" sz="1200" dirty="0"/>
              <a:t>à</a:t>
            </a:r>
            <a:r>
              <a:rPr lang="fr-FR" sz="1200" dirty="0" smtClean="0"/>
              <a:t> partir des capteurs</a:t>
            </a:r>
            <a:endParaRPr lang="fr-FR" sz="1200" dirty="0"/>
          </a:p>
        </p:txBody>
      </p:sp>
      <p:cxnSp>
        <p:nvCxnSpPr>
          <p:cNvPr id="70" name="Connecteur en angle 69"/>
          <p:cNvCxnSpPr>
            <a:stCxn id="63" idx="1"/>
            <a:endCxn id="68" idx="1"/>
          </p:cNvCxnSpPr>
          <p:nvPr/>
        </p:nvCxnSpPr>
        <p:spPr>
          <a:xfrm rot="10800000" flipV="1">
            <a:off x="373758" y="2449121"/>
            <a:ext cx="1746049" cy="4061293"/>
          </a:xfrm>
          <a:prstGeom prst="bentConnector3">
            <a:avLst>
              <a:gd name="adj1" fmla="val 113092"/>
            </a:avLst>
          </a:prstGeom>
          <a:ln>
            <a:tailEnd type="triangle"/>
          </a:ln>
        </p:spPr>
        <p:style>
          <a:lnRef idx="1">
            <a:schemeClr val="accent1"/>
          </a:lnRef>
          <a:fillRef idx="0">
            <a:schemeClr val="accent1"/>
          </a:fillRef>
          <a:effectRef idx="0">
            <a:schemeClr val="accent1"/>
          </a:effectRef>
          <a:fontRef idx="minor">
            <a:schemeClr val="tx1"/>
          </a:fontRef>
        </p:style>
      </p:cxnSp>
      <p:pic>
        <p:nvPicPr>
          <p:cNvPr id="99" name="Image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784739" y="1775411"/>
            <a:ext cx="1364129" cy="1357534"/>
          </a:xfrm>
          <a:prstGeom prst="rect">
            <a:avLst/>
          </a:prstGeom>
        </p:spPr>
      </p:pic>
      <p:sp>
        <p:nvSpPr>
          <p:cNvPr id="140" name="ZoneTexte 139"/>
          <p:cNvSpPr txBox="1"/>
          <p:nvPr/>
        </p:nvSpPr>
        <p:spPr>
          <a:xfrm>
            <a:off x="3031628" y="6285707"/>
            <a:ext cx="1787639" cy="46166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200" dirty="0" smtClean="0"/>
              <a:t>Envoyer les données à </a:t>
            </a:r>
            <a:r>
              <a:rPr lang="fr-FR" sz="1200" dirty="0" err="1" smtClean="0"/>
              <a:t>mosquitto</a:t>
            </a:r>
            <a:r>
              <a:rPr lang="fr-FR" sz="1200" dirty="0" smtClean="0"/>
              <a:t> </a:t>
            </a:r>
            <a:r>
              <a:rPr lang="fr-FR" sz="1200" dirty="0" err="1" smtClean="0"/>
              <a:t>Brocker</a:t>
            </a:r>
            <a:endParaRPr lang="fr-FR" sz="1200" dirty="0"/>
          </a:p>
        </p:txBody>
      </p:sp>
      <p:sp>
        <p:nvSpPr>
          <p:cNvPr id="148" name="ZoneTexte 147"/>
          <p:cNvSpPr txBox="1"/>
          <p:nvPr/>
        </p:nvSpPr>
        <p:spPr>
          <a:xfrm>
            <a:off x="5704963" y="6279581"/>
            <a:ext cx="2411137" cy="46166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200" dirty="0" smtClean="0"/>
              <a:t>Insérer les données dans la base de données</a:t>
            </a:r>
            <a:endParaRPr lang="fr-FR" sz="1200" dirty="0"/>
          </a:p>
        </p:txBody>
      </p:sp>
      <p:sp>
        <p:nvSpPr>
          <p:cNvPr id="154" name="ZoneTexte 153"/>
          <p:cNvSpPr txBox="1"/>
          <p:nvPr/>
        </p:nvSpPr>
        <p:spPr>
          <a:xfrm>
            <a:off x="9160155" y="6279581"/>
            <a:ext cx="2411137" cy="46166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200" dirty="0" smtClean="0"/>
              <a:t>Afficher les valeurs dans notre plateforme </a:t>
            </a:r>
            <a:r>
              <a:rPr lang="fr-FR" sz="1200" dirty="0" err="1" smtClean="0"/>
              <a:t>IoT</a:t>
            </a:r>
            <a:endParaRPr lang="fr-FR" sz="1200" dirty="0"/>
          </a:p>
        </p:txBody>
      </p:sp>
      <p:cxnSp>
        <p:nvCxnSpPr>
          <p:cNvPr id="156" name="Connecteur droit avec flèche 155"/>
          <p:cNvCxnSpPr>
            <a:endCxn id="140" idx="1"/>
          </p:cNvCxnSpPr>
          <p:nvPr/>
        </p:nvCxnSpPr>
        <p:spPr>
          <a:xfrm>
            <a:off x="2439207" y="6510413"/>
            <a:ext cx="592421" cy="6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Connecteur droit avec flèche 157"/>
          <p:cNvCxnSpPr>
            <a:stCxn id="140" idx="3"/>
            <a:endCxn id="148" idx="1"/>
          </p:cNvCxnSpPr>
          <p:nvPr/>
        </p:nvCxnSpPr>
        <p:spPr>
          <a:xfrm flipV="1">
            <a:off x="4819267" y="6510414"/>
            <a:ext cx="885696" cy="6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Connecteur droit avec flèche 159"/>
          <p:cNvCxnSpPr>
            <a:stCxn id="148" idx="3"/>
            <a:endCxn id="154" idx="1"/>
          </p:cNvCxnSpPr>
          <p:nvPr/>
        </p:nvCxnSpPr>
        <p:spPr>
          <a:xfrm>
            <a:off x="8116100" y="6510414"/>
            <a:ext cx="1044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Connecteur en angle 162"/>
          <p:cNvCxnSpPr>
            <a:stCxn id="7" idx="3"/>
            <a:endCxn id="154" idx="3"/>
          </p:cNvCxnSpPr>
          <p:nvPr/>
        </p:nvCxnSpPr>
        <p:spPr>
          <a:xfrm>
            <a:off x="11362315" y="3618742"/>
            <a:ext cx="208977" cy="2891672"/>
          </a:xfrm>
          <a:prstGeom prst="bentConnector3">
            <a:avLst>
              <a:gd name="adj1" fmla="val 209390"/>
            </a:avLst>
          </a:prstGeom>
          <a:ln>
            <a:tailEnd type="triangle"/>
          </a:ln>
        </p:spPr>
        <p:style>
          <a:lnRef idx="1">
            <a:schemeClr val="accent1"/>
          </a:lnRef>
          <a:fillRef idx="0">
            <a:schemeClr val="accent1"/>
          </a:fillRef>
          <a:effectRef idx="0">
            <a:schemeClr val="accent1"/>
          </a:effectRef>
          <a:fontRef idx="minor">
            <a:schemeClr val="tx1"/>
          </a:fontRef>
        </p:style>
      </p:cxnSp>
      <p:sp>
        <p:nvSpPr>
          <p:cNvPr id="167" name="ZoneTexte 166"/>
          <p:cNvSpPr txBox="1"/>
          <p:nvPr/>
        </p:nvSpPr>
        <p:spPr>
          <a:xfrm>
            <a:off x="10985823" y="1840543"/>
            <a:ext cx="1092604" cy="692497"/>
          </a:xfrm>
          <a:prstGeom prst="rect">
            <a:avLst/>
          </a:prstGeom>
          <a:noFill/>
        </p:spPr>
        <p:txBody>
          <a:bodyPr wrap="square" rtlCol="0">
            <a:spAutoFit/>
          </a:bodyPr>
          <a:lstStyle/>
          <a:p>
            <a:r>
              <a:rPr lang="fr-FR" sz="1300" b="1" dirty="0" smtClean="0">
                <a:solidFill>
                  <a:srgbClr val="FF0000"/>
                </a:solidFill>
                <a:latin typeface="Times New Roman" panose="02020603050405020304" pitchFamily="18" charset="0"/>
                <a:cs typeface="Times New Roman" panose="02020603050405020304" pitchFamily="18" charset="0"/>
              </a:rPr>
              <a:t>Je vais superviser ma maison</a:t>
            </a:r>
            <a:endParaRPr lang="fr-FR" sz="1300" b="1" dirty="0">
              <a:solidFill>
                <a:srgbClr val="FF0000"/>
              </a:solidFill>
              <a:latin typeface="Times New Roman" panose="02020603050405020304" pitchFamily="18" charset="0"/>
              <a:cs typeface="Times New Roman" panose="02020603050405020304" pitchFamily="18" charset="0"/>
            </a:endParaRPr>
          </a:p>
        </p:txBody>
      </p:sp>
      <p:sp>
        <p:nvSpPr>
          <p:cNvPr id="168" name="Rectangle 167"/>
          <p:cNvSpPr/>
          <p:nvPr/>
        </p:nvSpPr>
        <p:spPr>
          <a:xfrm>
            <a:off x="2124500" y="4259223"/>
            <a:ext cx="8546616" cy="3167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69" name="Moins 168"/>
          <p:cNvSpPr/>
          <p:nvPr/>
        </p:nvSpPr>
        <p:spPr>
          <a:xfrm>
            <a:off x="2400773" y="4378697"/>
            <a:ext cx="309751" cy="45719"/>
          </a:xfrm>
          <a:prstGeom prst="mathMin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70" name="Moins 169"/>
          <p:cNvSpPr/>
          <p:nvPr/>
        </p:nvSpPr>
        <p:spPr>
          <a:xfrm>
            <a:off x="2977851" y="4379654"/>
            <a:ext cx="309751" cy="45719"/>
          </a:xfrm>
          <a:prstGeom prst="mathMin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71" name="Moins 170"/>
          <p:cNvSpPr/>
          <p:nvPr/>
        </p:nvSpPr>
        <p:spPr>
          <a:xfrm>
            <a:off x="3560160" y="4385527"/>
            <a:ext cx="309751" cy="45719"/>
          </a:xfrm>
          <a:prstGeom prst="mathMin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76" name="Moins 175"/>
          <p:cNvSpPr/>
          <p:nvPr/>
        </p:nvSpPr>
        <p:spPr>
          <a:xfrm>
            <a:off x="4059502" y="4378553"/>
            <a:ext cx="309751" cy="45719"/>
          </a:xfrm>
          <a:prstGeom prst="mathMin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77" name="Moins 176"/>
          <p:cNvSpPr/>
          <p:nvPr/>
        </p:nvSpPr>
        <p:spPr>
          <a:xfrm>
            <a:off x="4636580" y="4379510"/>
            <a:ext cx="309751" cy="45719"/>
          </a:xfrm>
          <a:prstGeom prst="mathMin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78" name="Moins 177"/>
          <p:cNvSpPr/>
          <p:nvPr/>
        </p:nvSpPr>
        <p:spPr>
          <a:xfrm>
            <a:off x="5218889" y="4385383"/>
            <a:ext cx="309751" cy="45719"/>
          </a:xfrm>
          <a:prstGeom prst="mathMin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79" name="Moins 178"/>
          <p:cNvSpPr/>
          <p:nvPr/>
        </p:nvSpPr>
        <p:spPr>
          <a:xfrm>
            <a:off x="5651332" y="4378553"/>
            <a:ext cx="309751" cy="45719"/>
          </a:xfrm>
          <a:prstGeom prst="mathMin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0" name="Moins 179"/>
          <p:cNvSpPr/>
          <p:nvPr/>
        </p:nvSpPr>
        <p:spPr>
          <a:xfrm>
            <a:off x="6228410" y="4379510"/>
            <a:ext cx="309751" cy="45719"/>
          </a:xfrm>
          <a:prstGeom prst="mathMin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1" name="Moins 180"/>
          <p:cNvSpPr/>
          <p:nvPr/>
        </p:nvSpPr>
        <p:spPr>
          <a:xfrm>
            <a:off x="6810719" y="4385383"/>
            <a:ext cx="309751" cy="45719"/>
          </a:xfrm>
          <a:prstGeom prst="mathMin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2" name="Moins 181"/>
          <p:cNvSpPr/>
          <p:nvPr/>
        </p:nvSpPr>
        <p:spPr>
          <a:xfrm>
            <a:off x="7276456" y="4386372"/>
            <a:ext cx="309751" cy="45719"/>
          </a:xfrm>
          <a:prstGeom prst="mathMin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3" name="Moins 182"/>
          <p:cNvSpPr/>
          <p:nvPr/>
        </p:nvSpPr>
        <p:spPr>
          <a:xfrm>
            <a:off x="7853534" y="4387329"/>
            <a:ext cx="309751" cy="45719"/>
          </a:xfrm>
          <a:prstGeom prst="mathMin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4" name="Moins 183"/>
          <p:cNvSpPr/>
          <p:nvPr/>
        </p:nvSpPr>
        <p:spPr>
          <a:xfrm>
            <a:off x="8435843" y="4393202"/>
            <a:ext cx="309751" cy="45719"/>
          </a:xfrm>
          <a:prstGeom prst="mathMin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5" name="Moins 184"/>
          <p:cNvSpPr/>
          <p:nvPr/>
        </p:nvSpPr>
        <p:spPr>
          <a:xfrm>
            <a:off x="8928760" y="4377339"/>
            <a:ext cx="309751" cy="69441"/>
          </a:xfrm>
          <a:prstGeom prst="mathMin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6" name="Moins 185"/>
          <p:cNvSpPr/>
          <p:nvPr/>
        </p:nvSpPr>
        <p:spPr>
          <a:xfrm>
            <a:off x="9505838" y="4378296"/>
            <a:ext cx="309751" cy="69441"/>
          </a:xfrm>
          <a:prstGeom prst="mathMin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7" name="Moins 186"/>
          <p:cNvSpPr/>
          <p:nvPr/>
        </p:nvSpPr>
        <p:spPr>
          <a:xfrm>
            <a:off x="10088147" y="4384169"/>
            <a:ext cx="309751" cy="69441"/>
          </a:xfrm>
          <a:prstGeom prst="mathMin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45" name="Shape 130"/>
          <p:cNvSpPr/>
          <p:nvPr/>
        </p:nvSpPr>
        <p:spPr>
          <a:xfrm>
            <a:off x="0" y="831152"/>
            <a:ext cx="12180792" cy="45719"/>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 name="Shape 132"/>
          <p:cNvSpPr txBox="1"/>
          <p:nvPr/>
        </p:nvSpPr>
        <p:spPr>
          <a:xfrm>
            <a:off x="0" y="199916"/>
            <a:ext cx="4896931"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dirty="0" smtClean="0">
                <a:solidFill>
                  <a:schemeClr val="accent1"/>
                </a:solidFill>
                <a:latin typeface="Times New Roman"/>
                <a:ea typeface="Times New Roman"/>
                <a:cs typeface="Times New Roman"/>
                <a:sym typeface="Times New Roman"/>
              </a:rPr>
              <a:t>Etude fonctionnelle</a:t>
            </a:r>
            <a:endParaRPr sz="3600" b="1" dirty="0">
              <a:solidFill>
                <a:schemeClr val="accent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61695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9"/>
                                        </p:tgtEl>
                                      </p:cBhvr>
                                    </p:animEffect>
                                    <p:set>
                                      <p:cBhvr>
                                        <p:cTn id="7" dur="1" fill="hold">
                                          <p:stCondLst>
                                            <p:cond delay="499"/>
                                          </p:stCondLst>
                                        </p:cTn>
                                        <p:tgtEl>
                                          <p:spTgt spid="119"/>
                                        </p:tgtEl>
                                        <p:attrNameLst>
                                          <p:attrName>style.visibility</p:attrName>
                                        </p:attrNameLst>
                                      </p:cBhvr>
                                      <p:to>
                                        <p:strVal val="hidden"/>
                                      </p:to>
                                    </p:set>
                                  </p:childTnLst>
                                </p:cTn>
                              </p:par>
                              <p:par>
                                <p:cTn id="8" presetID="64" presetClass="path" presetSubtype="0" accel="50000" decel="50000" fill="hold" nodeType="withEffect">
                                  <p:stCondLst>
                                    <p:cond delay="750"/>
                                  </p:stCondLst>
                                  <p:childTnLst>
                                    <p:animMotion origin="layout" path="M -2.5E-6 1.85185E-6 L -2.5E-6 -0.19861 " pathEditMode="relative" rAng="0" ptsTypes="AA">
                                      <p:cBhvr>
                                        <p:cTn id="9" dur="750" fill="hold"/>
                                        <p:tgtEl>
                                          <p:spTgt spid="25"/>
                                        </p:tgtEl>
                                        <p:attrNameLst>
                                          <p:attrName>ppt_x</p:attrName>
                                          <p:attrName>ppt_y</p:attrName>
                                        </p:attrNameLst>
                                      </p:cBhvr>
                                      <p:rCtr x="0" y="-9931"/>
                                    </p:animMotion>
                                  </p:childTnLst>
                                </p:cTn>
                              </p:par>
                              <p:par>
                                <p:cTn id="10" presetID="35" presetClass="path" presetSubtype="0" accel="50000" decel="50000" autoRev="1" fill="hold" grpId="0" nodeType="withEffect">
                                  <p:stCondLst>
                                    <p:cond delay="0"/>
                                  </p:stCondLst>
                                  <p:childTnLst>
                                    <p:animMotion origin="layout" path="M 2.70833E-6 -1.11111E-6 L -0.1056 -1.11111E-6 " pathEditMode="relative" rAng="0" ptsTypes="AA">
                                      <p:cBhvr>
                                        <p:cTn id="11" dur="3000" fill="hold"/>
                                        <p:tgtEl>
                                          <p:spTgt spid="71"/>
                                        </p:tgtEl>
                                        <p:attrNameLst>
                                          <p:attrName>ppt_x</p:attrName>
                                          <p:attrName>ppt_y</p:attrName>
                                        </p:attrNameLst>
                                      </p:cBhvr>
                                      <p:rCtr x="-5286" y="0"/>
                                    </p:animMotion>
                                  </p:childTnLst>
                                </p:cTn>
                              </p:par>
                              <p:par>
                                <p:cTn id="12" presetID="63" presetClass="path" presetSubtype="0" accel="50000" decel="50000" autoRev="1" fill="hold" grpId="0" nodeType="withEffect">
                                  <p:stCondLst>
                                    <p:cond delay="0"/>
                                  </p:stCondLst>
                                  <p:childTnLst>
                                    <p:animMotion origin="layout" path="M 1.875E-6 -3.7037E-6 L 0.10664 -3.7037E-6 " pathEditMode="relative" rAng="0" ptsTypes="AA">
                                      <p:cBhvr>
                                        <p:cTn id="13" dur="3000" fill="hold"/>
                                        <p:tgtEl>
                                          <p:spTgt spid="62"/>
                                        </p:tgtEl>
                                        <p:attrNameLst>
                                          <p:attrName>ppt_x</p:attrName>
                                          <p:attrName>ppt_y</p:attrName>
                                        </p:attrNameLst>
                                      </p:cBhvr>
                                      <p:rCtr x="5326" y="0"/>
                                    </p:animMotion>
                                  </p:childTnLst>
                                </p:cTn>
                              </p:par>
                              <p:par>
                                <p:cTn id="14" presetID="63" presetClass="path" presetSubtype="0" accel="50000" decel="50000" autoRev="1" fill="hold" grpId="0" nodeType="withEffect">
                                  <p:stCondLst>
                                    <p:cond delay="0"/>
                                  </p:stCondLst>
                                  <p:childTnLst>
                                    <p:animMotion origin="layout" path="M 1.875E-6 -3.7037E-6 L 0.10664 -3.7037E-6 " pathEditMode="relative" rAng="0" ptsTypes="AA">
                                      <p:cBhvr>
                                        <p:cTn id="15" dur="3000" fill="hold"/>
                                        <p:tgtEl>
                                          <p:spTgt spid="73"/>
                                        </p:tgtEl>
                                        <p:attrNameLst>
                                          <p:attrName>ppt_x</p:attrName>
                                          <p:attrName>ppt_y</p:attrName>
                                        </p:attrNameLst>
                                      </p:cBhvr>
                                      <p:rCtr x="5326" y="0"/>
                                    </p:animMotion>
                                  </p:childTnLst>
                                </p:cTn>
                              </p:par>
                              <p:par>
                                <p:cTn id="16" presetID="35" presetClass="path" presetSubtype="0" accel="50000" decel="50000" autoRev="1" fill="hold" grpId="0" nodeType="withEffect">
                                  <p:stCondLst>
                                    <p:cond delay="0"/>
                                  </p:stCondLst>
                                  <p:childTnLst>
                                    <p:animMotion origin="layout" path="M 2.70833E-6 -1.11111E-6 L -0.1056 -1.11111E-6 " pathEditMode="relative" rAng="0" ptsTypes="AA">
                                      <p:cBhvr>
                                        <p:cTn id="17" dur="3250" fill="hold"/>
                                        <p:tgtEl>
                                          <p:spTgt spid="72"/>
                                        </p:tgtEl>
                                        <p:attrNameLst>
                                          <p:attrName>ppt_x</p:attrName>
                                          <p:attrName>ppt_y</p:attrName>
                                        </p:attrNameLst>
                                      </p:cBhvr>
                                      <p:rCtr x="-5286" y="0"/>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par>
                                <p:cTn id="23" presetID="10"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0" presetClass="entr" presetSubtype="0" fill="hold"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6"/>
                                        </p:tgtEl>
                                        <p:attrNameLst>
                                          <p:attrName>style.visibility</p:attrName>
                                        </p:attrNameLst>
                                      </p:cBhvr>
                                      <p:to>
                                        <p:strVal val="visible"/>
                                      </p:to>
                                    </p:set>
                                    <p:animEffect transition="in" filter="fade">
                                      <p:cBhvr>
                                        <p:cTn id="36" dur="4000"/>
                                        <p:tgtEl>
                                          <p:spTgt spid="15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0"/>
                                        </p:tgtEl>
                                        <p:attrNameLst>
                                          <p:attrName>style.visibility</p:attrName>
                                        </p:attrNameLst>
                                      </p:cBhvr>
                                      <p:to>
                                        <p:strVal val="visible"/>
                                      </p:to>
                                    </p:set>
                                    <p:animEffect transition="in" filter="fade">
                                      <p:cBhvr>
                                        <p:cTn id="39" dur="4000"/>
                                        <p:tgtEl>
                                          <p:spTgt spid="14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8"/>
                                        </p:tgtEl>
                                        <p:attrNameLst>
                                          <p:attrName>style.visibility</p:attrName>
                                        </p:attrNameLst>
                                      </p:cBhvr>
                                      <p:to>
                                        <p:strVal val="visible"/>
                                      </p:to>
                                    </p:set>
                                    <p:animEffect transition="in" filter="fade">
                                      <p:cBhvr>
                                        <p:cTn id="44" dur="4000"/>
                                        <p:tgtEl>
                                          <p:spTgt spid="15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4000"/>
                                        <p:tgtEl>
                                          <p:spTgt spid="14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4500"/>
                                        <p:tgtEl>
                                          <p:spTgt spid="16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4"/>
                                        </p:tgtEl>
                                        <p:attrNameLst>
                                          <p:attrName>style.visibility</p:attrName>
                                        </p:attrNameLst>
                                      </p:cBhvr>
                                      <p:to>
                                        <p:strVal val="visible"/>
                                      </p:to>
                                    </p:set>
                                    <p:animEffect transition="in" filter="fade">
                                      <p:cBhvr>
                                        <p:cTn id="55" dur="4500"/>
                                        <p:tgtEl>
                                          <p:spTgt spid="154"/>
                                        </p:tgtEl>
                                      </p:cBhvr>
                                    </p:animEffect>
                                  </p:childTnLst>
                                </p:cTn>
                              </p:par>
                              <p:par>
                                <p:cTn id="56" presetID="10" presetClass="entr" presetSubtype="0" fill="hold" nodeType="withEffect">
                                  <p:stCondLst>
                                    <p:cond delay="0"/>
                                  </p:stCondLst>
                                  <p:childTnLst>
                                    <p:set>
                                      <p:cBhvr>
                                        <p:cTn id="57" dur="1" fill="hold">
                                          <p:stCondLst>
                                            <p:cond delay="0"/>
                                          </p:stCondLst>
                                        </p:cTn>
                                        <p:tgtEl>
                                          <p:spTgt spid="163"/>
                                        </p:tgtEl>
                                        <p:attrNameLst>
                                          <p:attrName>style.visibility</p:attrName>
                                        </p:attrNameLst>
                                      </p:cBhvr>
                                      <p:to>
                                        <p:strVal val="visible"/>
                                      </p:to>
                                    </p:set>
                                    <p:animEffect transition="in" filter="fade">
                                      <p:cBhvr>
                                        <p:cTn id="58" dur="4500"/>
                                        <p:tgtEl>
                                          <p:spTgt spid="1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67"/>
                                        </p:tgtEl>
                                        <p:attrNameLst>
                                          <p:attrName>style.visibility</p:attrName>
                                        </p:attrNameLst>
                                      </p:cBhvr>
                                      <p:to>
                                        <p:strVal val="visible"/>
                                      </p:to>
                                    </p:set>
                                    <p:animEffect transition="in" filter="fade">
                                      <p:cBhvr>
                                        <p:cTn id="63" dur="4500"/>
                                        <p:tgtEl>
                                          <p:spTgt spid="167"/>
                                        </p:tgtEl>
                                      </p:cBhvr>
                                    </p:animEffect>
                                  </p:childTnLst>
                                </p:cTn>
                              </p:par>
                              <p:par>
                                <p:cTn id="64" presetID="10" presetClass="entr" presetSubtype="0" fill="hold" nodeType="withEffect">
                                  <p:stCondLst>
                                    <p:cond delay="0"/>
                                  </p:stCondLst>
                                  <p:childTnLst>
                                    <p:set>
                                      <p:cBhvr>
                                        <p:cTn id="65" dur="1" fill="hold">
                                          <p:stCondLst>
                                            <p:cond delay="0"/>
                                          </p:stCondLst>
                                        </p:cTn>
                                        <p:tgtEl>
                                          <p:spTgt spid="99"/>
                                        </p:tgtEl>
                                        <p:attrNameLst>
                                          <p:attrName>style.visibility</p:attrName>
                                        </p:attrNameLst>
                                      </p:cBhvr>
                                      <p:to>
                                        <p:strVal val="visible"/>
                                      </p:to>
                                    </p:set>
                                    <p:animEffect transition="in" filter="fade">
                                      <p:cBhvr>
                                        <p:cTn id="66" dur="4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71" grpId="0" animBg="1"/>
      <p:bldP spid="72" grpId="0" animBg="1"/>
      <p:bldP spid="73" grpId="0" animBg="1"/>
      <p:bldP spid="119" grpId="0" animBg="1"/>
      <p:bldP spid="68" grpId="0" animBg="1"/>
      <p:bldP spid="140" grpId="0" animBg="1"/>
      <p:bldP spid="148" grpId="0" animBg="1"/>
      <p:bldP spid="154" grpId="0" animBg="1"/>
      <p:bldP spid="16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6" name="Shape 156"/>
          <p:cNvSpPr txBox="1"/>
          <p:nvPr/>
        </p:nvSpPr>
        <p:spPr>
          <a:xfrm flipH="1">
            <a:off x="3816182" y="1391147"/>
            <a:ext cx="6130889"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3200" b="1" i="1" dirty="0" smtClean="0">
                <a:solidFill>
                  <a:schemeClr val="dk1"/>
                </a:solidFill>
                <a:latin typeface="Times New Roman"/>
                <a:ea typeface="Times New Roman"/>
                <a:cs typeface="Times New Roman"/>
                <a:sym typeface="Times New Roman"/>
              </a:rPr>
              <a:t>Architecture globale  du </a:t>
            </a:r>
            <a:r>
              <a:rPr lang="fr-FR" sz="3200" b="1" i="1" dirty="0">
                <a:solidFill>
                  <a:schemeClr val="dk1"/>
                </a:solidFill>
                <a:latin typeface="Times New Roman"/>
                <a:ea typeface="Times New Roman"/>
                <a:cs typeface="Times New Roman"/>
                <a:sym typeface="Times New Roman"/>
              </a:rPr>
              <a:t>projet</a:t>
            </a:r>
            <a:endParaRPr sz="3200" b="1" i="1" dirty="0">
              <a:solidFill>
                <a:schemeClr val="dk1"/>
              </a:solidFill>
              <a:latin typeface="Times New Roman"/>
              <a:ea typeface="Times New Roman"/>
              <a:cs typeface="Times New Roman"/>
              <a:sym typeface="Times New Roman"/>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512" y="2314222"/>
            <a:ext cx="8683153" cy="4010378"/>
          </a:xfrm>
          <a:prstGeom prst="rect">
            <a:avLst/>
          </a:prstGeom>
        </p:spPr>
      </p:pic>
      <p:sp>
        <p:nvSpPr>
          <p:cNvPr id="3" name="Slide Number Placeholder 2"/>
          <p:cNvSpPr>
            <a:spLocks noGrp="1"/>
          </p:cNvSpPr>
          <p:nvPr>
            <p:ph type="sldNum" sz="quarter" idx="12"/>
          </p:nvPr>
        </p:nvSpPr>
        <p:spPr/>
        <p:txBody>
          <a:bodyPr/>
          <a:lstStyle/>
          <a:p>
            <a:fld id="{CB5181DC-D8D3-48CB-9D07-F28960D5CD9A}" type="slidenum">
              <a:rPr lang="fr-FR" sz="1800" smtClean="0"/>
              <a:t>17</a:t>
            </a:fld>
            <a:endParaRPr lang="fr-FR" sz="1800" dirty="0"/>
          </a:p>
        </p:txBody>
      </p:sp>
      <p:sp>
        <p:nvSpPr>
          <p:cNvPr id="9" name="Shape 130"/>
          <p:cNvSpPr/>
          <p:nvPr/>
        </p:nvSpPr>
        <p:spPr>
          <a:xfrm>
            <a:off x="0" y="831152"/>
            <a:ext cx="12180792" cy="45719"/>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 name="Shape 132"/>
          <p:cNvSpPr txBox="1"/>
          <p:nvPr/>
        </p:nvSpPr>
        <p:spPr>
          <a:xfrm>
            <a:off x="0" y="199916"/>
            <a:ext cx="4896931"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dirty="0" smtClean="0">
                <a:solidFill>
                  <a:schemeClr val="accent1"/>
                </a:solidFill>
                <a:latin typeface="Times New Roman"/>
                <a:ea typeface="Times New Roman"/>
                <a:cs typeface="Times New Roman"/>
                <a:sym typeface="Times New Roman"/>
              </a:rPr>
              <a:t>Etude fonctionnelle</a:t>
            </a:r>
            <a:endParaRPr sz="3600" b="1" dirty="0">
              <a:solidFill>
                <a:schemeClr val="accent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03742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e 16"/>
          <p:cNvGrpSpPr/>
          <p:nvPr/>
        </p:nvGrpSpPr>
        <p:grpSpPr>
          <a:xfrm>
            <a:off x="598006" y="818430"/>
            <a:ext cx="4993636" cy="5050898"/>
            <a:chOff x="2202873" y="2144684"/>
            <a:chExt cx="2768138" cy="2797230"/>
          </a:xfrm>
        </p:grpSpPr>
        <p:sp>
          <p:nvSpPr>
            <p:cNvPr id="8" name="Ellipse 7"/>
            <p:cNvSpPr/>
            <p:nvPr/>
          </p:nvSpPr>
          <p:spPr>
            <a:xfrm>
              <a:off x="2202873" y="2144684"/>
              <a:ext cx="2768138" cy="279723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 name="Ellipse 5"/>
            <p:cNvSpPr/>
            <p:nvPr/>
          </p:nvSpPr>
          <p:spPr>
            <a:xfrm>
              <a:off x="2655916" y="2579022"/>
              <a:ext cx="1862051" cy="1928553"/>
            </a:xfrm>
            <a:prstGeom prst="ellipse">
              <a:avLst/>
            </a:prstGeom>
            <a:solidFill>
              <a:schemeClr val="bg1">
                <a:lumMod val="95000"/>
              </a:schemeClr>
            </a:solidFill>
            <a:ln>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44" name="Rectangle à coins arrondis 43"/>
          <p:cNvSpPr/>
          <p:nvPr/>
        </p:nvSpPr>
        <p:spPr>
          <a:xfrm>
            <a:off x="6381279" y="1641679"/>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Problématique</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5" name="Rectangle à coins arrondis 44"/>
          <p:cNvSpPr/>
          <p:nvPr/>
        </p:nvSpPr>
        <p:spPr>
          <a:xfrm>
            <a:off x="5605565" y="868321"/>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2400" dirty="0" smtClean="0">
                <a:ln w="0"/>
                <a:solidFill>
                  <a:schemeClr val="bg2"/>
                </a:solidFill>
                <a:effectLst>
                  <a:outerShdw blurRad="38100" dist="19050" dir="2700000" algn="tl" rotWithShape="0">
                    <a:schemeClr val="dk1">
                      <a:alpha val="40000"/>
                    </a:schemeClr>
                  </a:outerShdw>
                </a:effectLst>
              </a:rPr>
              <a:t>Etude de l’existant</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6" name="Rectangle à coins arrondis 45"/>
          <p:cNvSpPr/>
          <p:nvPr/>
        </p:nvSpPr>
        <p:spPr>
          <a:xfrm>
            <a:off x="6801153" y="2514426"/>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Solution proposée</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7" name="Rectangle à coins arrondis 46"/>
          <p:cNvSpPr/>
          <p:nvPr/>
        </p:nvSpPr>
        <p:spPr>
          <a:xfrm>
            <a:off x="6801153" y="3516053"/>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Etude fonctionnelle</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8" name="Rectangle à coins arrondis 47"/>
          <p:cNvSpPr/>
          <p:nvPr/>
        </p:nvSpPr>
        <p:spPr>
          <a:xfrm>
            <a:off x="6381279" y="4446648"/>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tx1"/>
                </a:solidFill>
                <a:effectLst>
                  <a:outerShdw blurRad="38100" dist="19050" dir="2700000" algn="tl" rotWithShape="0">
                    <a:schemeClr val="dk1">
                      <a:alpha val="40000"/>
                    </a:schemeClr>
                  </a:outerShdw>
                </a:effectLst>
              </a:rPr>
              <a:t>Conception</a:t>
            </a:r>
            <a:endParaRPr lang="fr-FR" sz="2400" dirty="0">
              <a:ln w="0"/>
              <a:solidFill>
                <a:schemeClr val="tx1"/>
              </a:solidFill>
              <a:effectLst>
                <a:outerShdw blurRad="38100" dist="19050" dir="2700000" algn="tl" rotWithShape="0">
                  <a:schemeClr val="dk1">
                    <a:alpha val="40000"/>
                  </a:schemeClr>
                </a:outerShdw>
              </a:effectLst>
            </a:endParaRPr>
          </a:p>
        </p:txBody>
      </p:sp>
      <p:sp>
        <p:nvSpPr>
          <p:cNvPr id="49" name="Rectangle à coins arrondis 48"/>
          <p:cNvSpPr/>
          <p:nvPr/>
        </p:nvSpPr>
        <p:spPr>
          <a:xfrm>
            <a:off x="5577572" y="5293745"/>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Réalisation</a:t>
            </a:r>
            <a:endParaRPr lang="fr-FR" sz="2400" dirty="0">
              <a:ln w="0"/>
              <a:solidFill>
                <a:schemeClr val="bg2"/>
              </a:solidFill>
              <a:effectLst>
                <a:outerShdw blurRad="38100" dist="19050" dir="2700000" algn="tl" rotWithShape="0">
                  <a:schemeClr val="dk1">
                    <a:alpha val="40000"/>
                  </a:schemeClr>
                </a:outerShdw>
              </a:effectLst>
            </a:endParaRPr>
          </a:p>
        </p:txBody>
      </p:sp>
      <p:grpSp>
        <p:nvGrpSpPr>
          <p:cNvPr id="85" name="Groupe 84"/>
          <p:cNvGrpSpPr/>
          <p:nvPr/>
        </p:nvGrpSpPr>
        <p:grpSpPr>
          <a:xfrm>
            <a:off x="4752881" y="827761"/>
            <a:ext cx="795220" cy="551077"/>
            <a:chOff x="4752881" y="827761"/>
            <a:chExt cx="795220" cy="551077"/>
          </a:xfrm>
        </p:grpSpPr>
        <p:sp>
          <p:nvSpPr>
            <p:cNvPr id="53" name="Hexagone 52"/>
            <p:cNvSpPr/>
            <p:nvPr/>
          </p:nvSpPr>
          <p:spPr>
            <a:xfrm>
              <a:off x="4752881" y="827761"/>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9" name="Chevron 58"/>
            <p:cNvSpPr/>
            <p:nvPr/>
          </p:nvSpPr>
          <p:spPr>
            <a:xfrm>
              <a:off x="5294283" y="828332"/>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7" name="Imag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9583" y="933088"/>
              <a:ext cx="518906" cy="329876"/>
            </a:xfrm>
            <a:prstGeom prst="rect">
              <a:avLst/>
            </a:prstGeom>
          </p:spPr>
        </p:pic>
      </p:grpSp>
      <p:grpSp>
        <p:nvGrpSpPr>
          <p:cNvPr id="87" name="Groupe 86"/>
          <p:cNvGrpSpPr/>
          <p:nvPr/>
        </p:nvGrpSpPr>
        <p:grpSpPr>
          <a:xfrm>
            <a:off x="5652462" y="2501924"/>
            <a:ext cx="1056708" cy="551353"/>
            <a:chOff x="5652462" y="2501924"/>
            <a:chExt cx="1056708" cy="551353"/>
          </a:xfrm>
        </p:grpSpPr>
        <p:sp>
          <p:nvSpPr>
            <p:cNvPr id="55" name="Hexagone 54"/>
            <p:cNvSpPr/>
            <p:nvPr/>
          </p:nvSpPr>
          <p:spPr>
            <a:xfrm>
              <a:off x="5901989" y="2502771"/>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1" name="Chevron 60"/>
            <p:cNvSpPr/>
            <p:nvPr/>
          </p:nvSpPr>
          <p:spPr>
            <a:xfrm>
              <a:off x="6455352" y="2501924"/>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8" name="Imag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2462" y="2544593"/>
              <a:ext cx="802890" cy="459837"/>
            </a:xfrm>
            <a:prstGeom prst="rect">
              <a:avLst/>
            </a:prstGeom>
          </p:spPr>
        </p:pic>
      </p:grpSp>
      <p:grpSp>
        <p:nvGrpSpPr>
          <p:cNvPr id="86" name="Groupe 85"/>
          <p:cNvGrpSpPr/>
          <p:nvPr/>
        </p:nvGrpSpPr>
        <p:grpSpPr>
          <a:xfrm>
            <a:off x="5443982" y="1613688"/>
            <a:ext cx="795220" cy="564501"/>
            <a:chOff x="5443982" y="1613688"/>
            <a:chExt cx="795220" cy="564501"/>
          </a:xfrm>
        </p:grpSpPr>
        <p:sp>
          <p:nvSpPr>
            <p:cNvPr id="54" name="Hexagone 53"/>
            <p:cNvSpPr/>
            <p:nvPr/>
          </p:nvSpPr>
          <p:spPr>
            <a:xfrm>
              <a:off x="5443982" y="1627683"/>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0" name="Chevron 59"/>
            <p:cNvSpPr/>
            <p:nvPr/>
          </p:nvSpPr>
          <p:spPr>
            <a:xfrm>
              <a:off x="5985384" y="1613688"/>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9" name="Imag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1404" y="1651335"/>
              <a:ext cx="426057" cy="474773"/>
            </a:xfrm>
            <a:prstGeom prst="rect">
              <a:avLst/>
            </a:prstGeom>
          </p:spPr>
        </p:pic>
      </p:grpSp>
      <p:grpSp>
        <p:nvGrpSpPr>
          <p:cNvPr id="89" name="Groupe 88"/>
          <p:cNvGrpSpPr/>
          <p:nvPr/>
        </p:nvGrpSpPr>
        <p:grpSpPr>
          <a:xfrm>
            <a:off x="5462644" y="4430692"/>
            <a:ext cx="802376" cy="552466"/>
            <a:chOff x="5462644" y="4430692"/>
            <a:chExt cx="802376" cy="552466"/>
          </a:xfrm>
        </p:grpSpPr>
        <p:sp>
          <p:nvSpPr>
            <p:cNvPr id="57" name="Hexagone 56"/>
            <p:cNvSpPr/>
            <p:nvPr/>
          </p:nvSpPr>
          <p:spPr>
            <a:xfrm>
              <a:off x="5462644" y="4432652"/>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3" name="Chevron 62"/>
            <p:cNvSpPr/>
            <p:nvPr/>
          </p:nvSpPr>
          <p:spPr>
            <a:xfrm>
              <a:off x="6011202" y="4430692"/>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70" name="Imag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0756" y="4544058"/>
              <a:ext cx="390537" cy="390537"/>
            </a:xfrm>
            <a:prstGeom prst="rect">
              <a:avLst/>
            </a:prstGeom>
          </p:spPr>
        </p:pic>
      </p:grpSp>
      <p:sp>
        <p:nvSpPr>
          <p:cNvPr id="71" name="Rectangle à coins arrondis 70"/>
          <p:cNvSpPr/>
          <p:nvPr/>
        </p:nvSpPr>
        <p:spPr>
          <a:xfrm>
            <a:off x="4490275" y="6094814"/>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Conclusion et Perspectives</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74" name="Rectangle à coins arrondis 73"/>
          <p:cNvSpPr/>
          <p:nvPr/>
        </p:nvSpPr>
        <p:spPr>
          <a:xfrm>
            <a:off x="4490275" y="109200"/>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Introduction</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75" name="Hexagone 74"/>
          <p:cNvSpPr/>
          <p:nvPr/>
        </p:nvSpPr>
        <p:spPr>
          <a:xfrm>
            <a:off x="3580970" y="102890"/>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6" name="Chevron 75"/>
          <p:cNvSpPr/>
          <p:nvPr/>
        </p:nvSpPr>
        <p:spPr>
          <a:xfrm>
            <a:off x="4120198" y="93244"/>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grpSp>
        <p:nvGrpSpPr>
          <p:cNvPr id="93" name="Groupe 92"/>
          <p:cNvGrpSpPr/>
          <p:nvPr/>
        </p:nvGrpSpPr>
        <p:grpSpPr>
          <a:xfrm>
            <a:off x="3580971" y="6078858"/>
            <a:ext cx="793045" cy="562934"/>
            <a:chOff x="3580971" y="6078858"/>
            <a:chExt cx="793045" cy="562934"/>
          </a:xfrm>
        </p:grpSpPr>
        <p:sp>
          <p:nvSpPr>
            <p:cNvPr id="72" name="Hexagone 71"/>
            <p:cNvSpPr/>
            <p:nvPr/>
          </p:nvSpPr>
          <p:spPr>
            <a:xfrm>
              <a:off x="3580971" y="6091286"/>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3" name="Chevron 72"/>
            <p:cNvSpPr/>
            <p:nvPr/>
          </p:nvSpPr>
          <p:spPr>
            <a:xfrm>
              <a:off x="4120198" y="6078858"/>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79" name="Image 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28508" y="6126217"/>
              <a:ext cx="377484" cy="455787"/>
            </a:xfrm>
            <a:prstGeom prst="rect">
              <a:avLst/>
            </a:prstGeom>
          </p:spPr>
        </p:pic>
      </p:grpSp>
      <p:grpSp>
        <p:nvGrpSpPr>
          <p:cNvPr id="88" name="Groupe 87"/>
          <p:cNvGrpSpPr/>
          <p:nvPr/>
        </p:nvGrpSpPr>
        <p:grpSpPr>
          <a:xfrm>
            <a:off x="5947780" y="3474286"/>
            <a:ext cx="788517" cy="551147"/>
            <a:chOff x="5947780" y="3474286"/>
            <a:chExt cx="788517" cy="551147"/>
          </a:xfrm>
        </p:grpSpPr>
        <p:sp>
          <p:nvSpPr>
            <p:cNvPr id="56" name="Hexagone 55"/>
            <p:cNvSpPr/>
            <p:nvPr/>
          </p:nvSpPr>
          <p:spPr>
            <a:xfrm>
              <a:off x="5947780" y="3474286"/>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2" name="Chevron 61"/>
            <p:cNvSpPr/>
            <p:nvPr/>
          </p:nvSpPr>
          <p:spPr>
            <a:xfrm>
              <a:off x="6482479" y="3474927"/>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80" name="Image 7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6933" y="3535191"/>
              <a:ext cx="439330" cy="440227"/>
            </a:xfrm>
            <a:prstGeom prst="rect">
              <a:avLst/>
            </a:prstGeom>
          </p:spPr>
        </p:pic>
      </p:grpSp>
      <p:pic>
        <p:nvPicPr>
          <p:cNvPr id="81" name="Image 8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41850" y="85006"/>
            <a:ext cx="531381" cy="531381"/>
          </a:xfrm>
          <a:prstGeom prst="rect">
            <a:avLst/>
          </a:prstGeom>
        </p:spPr>
      </p:pic>
      <p:sp>
        <p:nvSpPr>
          <p:cNvPr id="84" name="ZoneTexte 83"/>
          <p:cNvSpPr txBox="1"/>
          <p:nvPr/>
        </p:nvSpPr>
        <p:spPr>
          <a:xfrm>
            <a:off x="1885383" y="2915536"/>
            <a:ext cx="2418879" cy="861774"/>
          </a:xfrm>
          <a:prstGeom prst="rect">
            <a:avLst/>
          </a:prstGeom>
          <a:noFill/>
        </p:spPr>
        <p:txBody>
          <a:bodyPr wrap="square" rtlCol="0">
            <a:spAutoFit/>
          </a:bodyPr>
          <a:lstStyle/>
          <a:p>
            <a:pPr algn="ctr"/>
            <a:r>
              <a:rPr lang="fr-FR" sz="5000" dirty="0" smtClean="0">
                <a:latin typeface="Arial Black" panose="020B0A04020102020204" pitchFamily="34" charset="0"/>
              </a:rPr>
              <a:t>PLAN</a:t>
            </a:r>
            <a:endParaRPr lang="fr-FR" sz="5000" dirty="0">
              <a:latin typeface="Arial Black" panose="020B0A04020102020204" pitchFamily="34" charset="0"/>
            </a:endParaRPr>
          </a:p>
        </p:txBody>
      </p:sp>
      <p:grpSp>
        <p:nvGrpSpPr>
          <p:cNvPr id="92" name="Groupe 91"/>
          <p:cNvGrpSpPr/>
          <p:nvPr/>
        </p:nvGrpSpPr>
        <p:grpSpPr>
          <a:xfrm>
            <a:off x="4743550" y="5284029"/>
            <a:ext cx="787694" cy="560222"/>
            <a:chOff x="4743550" y="5284029"/>
            <a:chExt cx="787694" cy="560222"/>
          </a:xfrm>
        </p:grpSpPr>
        <p:sp>
          <p:nvSpPr>
            <p:cNvPr id="58" name="Hexagone 57"/>
            <p:cNvSpPr/>
            <p:nvPr/>
          </p:nvSpPr>
          <p:spPr>
            <a:xfrm>
              <a:off x="4743550" y="5293745"/>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pic>
          <p:nvPicPr>
            <p:cNvPr id="77" name="Image 7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19583" y="5293174"/>
              <a:ext cx="470224" cy="513555"/>
            </a:xfrm>
            <a:prstGeom prst="rect">
              <a:avLst/>
            </a:prstGeom>
          </p:spPr>
        </p:pic>
        <p:sp>
          <p:nvSpPr>
            <p:cNvPr id="91" name="Chevron 90"/>
            <p:cNvSpPr/>
            <p:nvPr/>
          </p:nvSpPr>
          <p:spPr>
            <a:xfrm>
              <a:off x="5277426" y="5284029"/>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grpSp>
      <p:grpSp>
        <p:nvGrpSpPr>
          <p:cNvPr id="94" name="Groupe 93"/>
          <p:cNvGrpSpPr/>
          <p:nvPr/>
        </p:nvGrpSpPr>
        <p:grpSpPr>
          <a:xfrm>
            <a:off x="2789582" y="1277758"/>
            <a:ext cx="610479" cy="625178"/>
            <a:chOff x="2202873" y="2144684"/>
            <a:chExt cx="2768138" cy="2797230"/>
          </a:xfrm>
        </p:grpSpPr>
        <p:sp>
          <p:nvSpPr>
            <p:cNvPr id="95" name="Ellipse 94"/>
            <p:cNvSpPr/>
            <p:nvPr/>
          </p:nvSpPr>
          <p:spPr>
            <a:xfrm>
              <a:off x="2202873" y="2144684"/>
              <a:ext cx="2768138" cy="279723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96" name="Ellipse 95"/>
            <p:cNvSpPr/>
            <p:nvPr/>
          </p:nvSpPr>
          <p:spPr>
            <a:xfrm>
              <a:off x="2655916" y="2579022"/>
              <a:ext cx="1862051" cy="1928553"/>
            </a:xfrm>
            <a:prstGeom prst="ellipse">
              <a:avLst/>
            </a:prstGeom>
            <a:solidFill>
              <a:schemeClr val="bg1">
                <a:lumMod val="95000"/>
              </a:schemeClr>
            </a:solidFill>
            <a:ln>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3" name="Slide Number Placeholder 2"/>
          <p:cNvSpPr>
            <a:spLocks noGrp="1"/>
          </p:cNvSpPr>
          <p:nvPr>
            <p:ph type="sldNum" sz="quarter" idx="12"/>
          </p:nvPr>
        </p:nvSpPr>
        <p:spPr/>
        <p:txBody>
          <a:bodyPr/>
          <a:lstStyle/>
          <a:p>
            <a:fld id="{CB5181DC-D8D3-48CB-9D07-F28960D5CD9A}" type="slidenum">
              <a:rPr lang="fr-FR" sz="1800" smtClean="0"/>
              <a:t>18</a:t>
            </a:fld>
            <a:endParaRPr lang="fr-FR" sz="1800" dirty="0"/>
          </a:p>
        </p:txBody>
      </p:sp>
    </p:spTree>
    <p:extLst>
      <p:ext uri="{BB962C8B-B14F-4D97-AF65-F5344CB8AC3E}">
        <p14:creationId xmlns:p14="http://schemas.microsoft.com/office/powerpoint/2010/main" val="34340423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05"/>
          <p:cNvSpPr/>
          <p:nvPr/>
        </p:nvSpPr>
        <p:spPr>
          <a:xfrm>
            <a:off x="0" y="831152"/>
            <a:ext cx="12180792" cy="180799"/>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Shape 307"/>
          <p:cNvSpPr txBox="1"/>
          <p:nvPr/>
        </p:nvSpPr>
        <p:spPr>
          <a:xfrm>
            <a:off x="921239" y="295621"/>
            <a:ext cx="2736361"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dirty="0" smtClean="0">
                <a:solidFill>
                  <a:schemeClr val="accent1"/>
                </a:solidFill>
                <a:latin typeface="Times New Roman"/>
                <a:ea typeface="Times New Roman"/>
                <a:cs typeface="Times New Roman"/>
                <a:sym typeface="Times New Roman"/>
              </a:rPr>
              <a:t>Conception</a:t>
            </a:r>
            <a:endParaRPr sz="3600" b="1" dirty="0">
              <a:solidFill>
                <a:schemeClr val="accent1"/>
              </a:solidFill>
              <a:latin typeface="Times New Roman"/>
              <a:ea typeface="Times New Roman"/>
              <a:cs typeface="Times New Roman"/>
              <a:sym typeface="Times New Roman"/>
            </a:endParaRP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422" y="2055935"/>
            <a:ext cx="758584" cy="850556"/>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254" y="5430722"/>
            <a:ext cx="897927" cy="986482"/>
          </a:xfrm>
          <a:prstGeom prst="rect">
            <a:avLst/>
          </a:prstGeom>
        </p:spPr>
      </p:pic>
      <p:sp>
        <p:nvSpPr>
          <p:cNvPr id="14" name="ZoneTexte 13"/>
          <p:cNvSpPr txBox="1"/>
          <p:nvPr/>
        </p:nvSpPr>
        <p:spPr>
          <a:xfrm>
            <a:off x="4451070" y="273099"/>
            <a:ext cx="3608173" cy="430887"/>
          </a:xfrm>
          <a:prstGeom prst="rect">
            <a:avLst/>
          </a:prstGeom>
          <a:noFill/>
        </p:spPr>
        <p:txBody>
          <a:bodyPr wrap="square" rtlCol="0">
            <a:spAutoFit/>
          </a:bodyPr>
          <a:lstStyle/>
          <a:p>
            <a:r>
              <a:rPr lang="fr-FR" sz="2200" b="1" dirty="0" smtClean="0">
                <a:latin typeface="Times New Roman" panose="02020603050405020304" pitchFamily="18" charset="0"/>
                <a:cs typeface="Times New Roman" panose="02020603050405020304" pitchFamily="18" charset="0"/>
              </a:rPr>
              <a:t>Cas d’utilisation Générale </a:t>
            </a:r>
            <a:endParaRPr lang="fr-FR" sz="2200" b="1" dirty="0">
              <a:latin typeface="Times New Roman" panose="02020603050405020304" pitchFamily="18" charset="0"/>
              <a:cs typeface="Times New Roman" panose="02020603050405020304" pitchFamily="18" charset="0"/>
            </a:endParaRPr>
          </a:p>
        </p:txBody>
      </p:sp>
      <p:sp>
        <p:nvSpPr>
          <p:cNvPr id="23" name="Flèche droite 22"/>
          <p:cNvSpPr/>
          <p:nvPr/>
        </p:nvSpPr>
        <p:spPr>
          <a:xfrm rot="16200000">
            <a:off x="43147" y="4141620"/>
            <a:ext cx="2088992" cy="300345"/>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p:cNvSpPr/>
          <p:nvPr/>
        </p:nvSpPr>
        <p:spPr>
          <a:xfrm>
            <a:off x="3291827" y="1078054"/>
            <a:ext cx="3986463" cy="608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0"/>
                <a:solidFill>
                  <a:schemeClr val="tx1"/>
                </a:solidFill>
                <a:effectLst>
                  <a:outerShdw blurRad="38100" dist="19050" dir="2700000" algn="tl" rotWithShape="0">
                    <a:schemeClr val="dk1">
                      <a:alpha val="40000"/>
                    </a:schemeClr>
                  </a:outerShdw>
                </a:effectLst>
              </a:rPr>
              <a:t>S’inscrire</a:t>
            </a:r>
            <a:endParaRPr lang="fr-FR" dirty="0">
              <a:ln w="0"/>
              <a:solidFill>
                <a:schemeClr val="tx1"/>
              </a:solidFill>
              <a:effectLst>
                <a:outerShdw blurRad="38100" dist="19050" dir="2700000" algn="tl" rotWithShape="0">
                  <a:schemeClr val="dk1">
                    <a:alpha val="40000"/>
                  </a:schemeClr>
                </a:outerShdw>
              </a:effectLst>
            </a:endParaRPr>
          </a:p>
        </p:txBody>
      </p:sp>
      <p:sp>
        <p:nvSpPr>
          <p:cNvPr id="38" name="Ellipse 37"/>
          <p:cNvSpPr/>
          <p:nvPr/>
        </p:nvSpPr>
        <p:spPr>
          <a:xfrm>
            <a:off x="8902478" y="2761205"/>
            <a:ext cx="3188368" cy="1037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0"/>
                <a:solidFill>
                  <a:schemeClr val="tx1"/>
                </a:solidFill>
                <a:effectLst>
                  <a:outerShdw blurRad="38100" dist="19050" dir="2700000" algn="tl" rotWithShape="0">
                    <a:schemeClr val="dk1">
                      <a:alpha val="40000"/>
                    </a:schemeClr>
                  </a:outerShdw>
                </a:effectLst>
              </a:rPr>
              <a:t>S’authentifier</a:t>
            </a:r>
            <a:endParaRPr lang="fr-FR" dirty="0">
              <a:ln w="0"/>
              <a:solidFill>
                <a:schemeClr val="tx1"/>
              </a:solidFill>
              <a:effectLst>
                <a:outerShdw blurRad="38100" dist="19050" dir="2700000" algn="tl" rotWithShape="0">
                  <a:schemeClr val="dk1">
                    <a:alpha val="40000"/>
                  </a:schemeClr>
                </a:outerShdw>
              </a:effectLst>
            </a:endParaRPr>
          </a:p>
        </p:txBody>
      </p:sp>
      <p:sp>
        <p:nvSpPr>
          <p:cNvPr id="42" name="Ellipse 41"/>
          <p:cNvSpPr/>
          <p:nvPr/>
        </p:nvSpPr>
        <p:spPr>
          <a:xfrm>
            <a:off x="3291825" y="1783615"/>
            <a:ext cx="3986463" cy="629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0"/>
                <a:solidFill>
                  <a:schemeClr val="tx1"/>
                </a:solidFill>
                <a:effectLst>
                  <a:outerShdw blurRad="38100" dist="19050" dir="2700000" algn="tl" rotWithShape="0">
                    <a:schemeClr val="dk1">
                      <a:alpha val="40000"/>
                    </a:schemeClr>
                  </a:outerShdw>
                </a:effectLst>
              </a:rPr>
              <a:t>Modifier les informations personnelles</a:t>
            </a:r>
            <a:endParaRPr lang="fr-FR" dirty="0">
              <a:ln w="0"/>
              <a:solidFill>
                <a:schemeClr val="tx1"/>
              </a:solidFill>
              <a:effectLst>
                <a:outerShdw blurRad="38100" dist="19050" dir="2700000" algn="tl" rotWithShape="0">
                  <a:schemeClr val="dk1">
                    <a:alpha val="40000"/>
                  </a:schemeClr>
                </a:outerShdw>
              </a:effectLst>
            </a:endParaRPr>
          </a:p>
        </p:txBody>
      </p:sp>
      <p:sp>
        <p:nvSpPr>
          <p:cNvPr id="43" name="Ellipse 42"/>
          <p:cNvSpPr/>
          <p:nvPr/>
        </p:nvSpPr>
        <p:spPr>
          <a:xfrm>
            <a:off x="3291825" y="2493080"/>
            <a:ext cx="3986463" cy="5678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0"/>
                <a:solidFill>
                  <a:schemeClr val="tx1"/>
                </a:solidFill>
                <a:effectLst>
                  <a:outerShdw blurRad="38100" dist="19050" dir="2700000" algn="tl" rotWithShape="0">
                    <a:schemeClr val="dk1">
                      <a:alpha val="40000"/>
                    </a:schemeClr>
                  </a:outerShdw>
                </a:effectLst>
              </a:rPr>
              <a:t>Consulter liste des cartes</a:t>
            </a:r>
            <a:endParaRPr lang="fr-FR" dirty="0">
              <a:ln w="0"/>
              <a:solidFill>
                <a:schemeClr val="tx1"/>
              </a:solidFill>
              <a:effectLst>
                <a:outerShdw blurRad="38100" dist="19050" dir="2700000" algn="tl" rotWithShape="0">
                  <a:schemeClr val="dk1">
                    <a:alpha val="40000"/>
                  </a:schemeClr>
                </a:outerShdw>
              </a:effectLst>
            </a:endParaRPr>
          </a:p>
        </p:txBody>
      </p:sp>
      <p:sp>
        <p:nvSpPr>
          <p:cNvPr id="44" name="Ellipse 43"/>
          <p:cNvSpPr/>
          <p:nvPr/>
        </p:nvSpPr>
        <p:spPr>
          <a:xfrm>
            <a:off x="3291825" y="3114682"/>
            <a:ext cx="3986463" cy="520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0"/>
                <a:solidFill>
                  <a:schemeClr val="tx1"/>
                </a:solidFill>
                <a:effectLst>
                  <a:outerShdw blurRad="38100" dist="19050" dir="2700000" algn="tl" rotWithShape="0">
                    <a:schemeClr val="dk1">
                      <a:alpha val="40000"/>
                    </a:schemeClr>
                  </a:outerShdw>
                </a:effectLst>
              </a:rPr>
              <a:t>Ajouter Carte</a:t>
            </a:r>
            <a:endParaRPr lang="fr-FR" dirty="0">
              <a:ln w="0"/>
              <a:solidFill>
                <a:schemeClr val="tx1"/>
              </a:solidFill>
              <a:effectLst>
                <a:outerShdw blurRad="38100" dist="19050" dir="2700000" algn="tl" rotWithShape="0">
                  <a:schemeClr val="dk1">
                    <a:alpha val="40000"/>
                  </a:schemeClr>
                </a:outerShdw>
              </a:effectLst>
            </a:endParaRPr>
          </a:p>
        </p:txBody>
      </p:sp>
      <p:sp>
        <p:nvSpPr>
          <p:cNvPr id="45" name="Ellipse 44"/>
          <p:cNvSpPr/>
          <p:nvPr/>
        </p:nvSpPr>
        <p:spPr>
          <a:xfrm>
            <a:off x="3291825" y="3719780"/>
            <a:ext cx="3986463" cy="6074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0"/>
                <a:solidFill>
                  <a:schemeClr val="tx1"/>
                </a:solidFill>
                <a:effectLst>
                  <a:outerShdw blurRad="38100" dist="19050" dir="2700000" algn="tl" rotWithShape="0">
                    <a:schemeClr val="dk1">
                      <a:alpha val="40000"/>
                    </a:schemeClr>
                  </a:outerShdw>
                </a:effectLst>
              </a:rPr>
              <a:t>Changer localisation d’une carte</a:t>
            </a:r>
            <a:endParaRPr lang="fr-FR" dirty="0">
              <a:ln w="0"/>
              <a:solidFill>
                <a:schemeClr val="tx1"/>
              </a:solidFill>
              <a:effectLst>
                <a:outerShdw blurRad="38100" dist="19050" dir="2700000" algn="tl" rotWithShape="0">
                  <a:schemeClr val="dk1">
                    <a:alpha val="40000"/>
                  </a:schemeClr>
                </a:outerShdw>
              </a:effectLst>
            </a:endParaRPr>
          </a:p>
        </p:txBody>
      </p:sp>
      <p:sp>
        <p:nvSpPr>
          <p:cNvPr id="46" name="Ellipse 45"/>
          <p:cNvSpPr/>
          <p:nvPr/>
        </p:nvSpPr>
        <p:spPr>
          <a:xfrm>
            <a:off x="3291825" y="4412197"/>
            <a:ext cx="3986463" cy="53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0"/>
                <a:solidFill>
                  <a:schemeClr val="tx1"/>
                </a:solidFill>
                <a:effectLst>
                  <a:outerShdw blurRad="38100" dist="19050" dir="2700000" algn="tl" rotWithShape="0">
                    <a:schemeClr val="dk1">
                      <a:alpha val="40000"/>
                    </a:schemeClr>
                  </a:outerShdw>
                </a:effectLst>
              </a:rPr>
              <a:t>Contacter administrateur</a:t>
            </a:r>
            <a:endParaRPr lang="fr-FR" dirty="0">
              <a:ln w="0"/>
              <a:solidFill>
                <a:schemeClr val="tx1"/>
              </a:solidFill>
              <a:effectLst>
                <a:outerShdw blurRad="38100" dist="19050" dir="2700000" algn="tl" rotWithShape="0">
                  <a:schemeClr val="dk1">
                    <a:alpha val="40000"/>
                  </a:schemeClr>
                </a:outerShdw>
              </a:effectLst>
            </a:endParaRPr>
          </a:p>
        </p:txBody>
      </p:sp>
      <p:sp>
        <p:nvSpPr>
          <p:cNvPr id="47" name="Ellipse 46"/>
          <p:cNvSpPr/>
          <p:nvPr/>
        </p:nvSpPr>
        <p:spPr>
          <a:xfrm>
            <a:off x="3290471" y="5447979"/>
            <a:ext cx="3986463" cy="53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0"/>
                <a:solidFill>
                  <a:schemeClr val="tx1"/>
                </a:solidFill>
                <a:effectLst>
                  <a:outerShdw blurRad="38100" dist="19050" dir="2700000" algn="tl" rotWithShape="0">
                    <a:schemeClr val="dk1">
                      <a:alpha val="40000"/>
                    </a:schemeClr>
                  </a:outerShdw>
                </a:effectLst>
              </a:rPr>
              <a:t>Gérer clients</a:t>
            </a:r>
            <a:endParaRPr lang="fr-FR" dirty="0">
              <a:ln w="0"/>
              <a:solidFill>
                <a:schemeClr val="tx1"/>
              </a:solidFill>
              <a:effectLst>
                <a:outerShdw blurRad="38100" dist="19050" dir="2700000" algn="tl" rotWithShape="0">
                  <a:schemeClr val="dk1">
                    <a:alpha val="40000"/>
                  </a:schemeClr>
                </a:outerShdw>
              </a:effectLst>
            </a:endParaRPr>
          </a:p>
        </p:txBody>
      </p:sp>
      <p:sp>
        <p:nvSpPr>
          <p:cNvPr id="48" name="Ellipse 47"/>
          <p:cNvSpPr/>
          <p:nvPr/>
        </p:nvSpPr>
        <p:spPr>
          <a:xfrm>
            <a:off x="3290471" y="6097111"/>
            <a:ext cx="3986463" cy="53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0"/>
                <a:solidFill>
                  <a:schemeClr val="tx1"/>
                </a:solidFill>
                <a:effectLst>
                  <a:outerShdw blurRad="38100" dist="19050" dir="2700000" algn="tl" rotWithShape="0">
                    <a:schemeClr val="dk1">
                      <a:alpha val="40000"/>
                    </a:schemeClr>
                  </a:outerShdw>
                </a:effectLst>
              </a:rPr>
              <a:t>Supprimer carte</a:t>
            </a:r>
            <a:endParaRPr lang="fr-FR" dirty="0">
              <a:ln w="0"/>
              <a:solidFill>
                <a:schemeClr val="tx1"/>
              </a:solidFill>
              <a:effectLst>
                <a:outerShdw blurRad="38100" dist="19050" dir="2700000" algn="tl" rotWithShape="0">
                  <a:schemeClr val="dk1">
                    <a:alpha val="40000"/>
                  </a:schemeClr>
                </a:outerShdw>
              </a:effectLst>
            </a:endParaRPr>
          </a:p>
        </p:txBody>
      </p:sp>
      <p:sp>
        <p:nvSpPr>
          <p:cNvPr id="49" name="Flèche droite 48"/>
          <p:cNvSpPr/>
          <p:nvPr/>
        </p:nvSpPr>
        <p:spPr>
          <a:xfrm rot="19645142">
            <a:off x="1323033" y="1904778"/>
            <a:ext cx="2009045" cy="3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Flèche droite 49"/>
          <p:cNvSpPr/>
          <p:nvPr/>
        </p:nvSpPr>
        <p:spPr>
          <a:xfrm rot="1965294">
            <a:off x="1314524" y="3363296"/>
            <a:ext cx="2009045" cy="3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Flèche droite 50"/>
          <p:cNvSpPr/>
          <p:nvPr/>
        </p:nvSpPr>
        <p:spPr>
          <a:xfrm>
            <a:off x="1644255" y="2641865"/>
            <a:ext cx="1598410" cy="3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Flèche droite 51"/>
          <p:cNvSpPr/>
          <p:nvPr/>
        </p:nvSpPr>
        <p:spPr>
          <a:xfrm rot="20738895">
            <a:off x="1613073" y="2326827"/>
            <a:ext cx="1565514" cy="3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Flèche droite 52"/>
          <p:cNvSpPr/>
          <p:nvPr/>
        </p:nvSpPr>
        <p:spPr>
          <a:xfrm rot="1154666">
            <a:off x="1656990" y="3079655"/>
            <a:ext cx="1565514" cy="3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Flèche droite 53"/>
          <p:cNvSpPr/>
          <p:nvPr/>
        </p:nvSpPr>
        <p:spPr>
          <a:xfrm rot="2270230">
            <a:off x="1000705" y="3792629"/>
            <a:ext cx="2562151" cy="3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Flèche droite 54"/>
          <p:cNvSpPr/>
          <p:nvPr/>
        </p:nvSpPr>
        <p:spPr>
          <a:xfrm rot="21363706">
            <a:off x="1601455" y="5651798"/>
            <a:ext cx="1565514" cy="3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Flèche droite 55"/>
          <p:cNvSpPr/>
          <p:nvPr/>
        </p:nvSpPr>
        <p:spPr>
          <a:xfrm rot="739794">
            <a:off x="1634282" y="6127127"/>
            <a:ext cx="1565514" cy="3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lide Number Placeholder 2"/>
          <p:cNvSpPr>
            <a:spLocks noGrp="1"/>
          </p:cNvSpPr>
          <p:nvPr>
            <p:ph type="sldNum" sz="quarter" idx="12"/>
          </p:nvPr>
        </p:nvSpPr>
        <p:spPr>
          <a:xfrm>
            <a:off x="9437592" y="6483527"/>
            <a:ext cx="2743200" cy="365125"/>
          </a:xfrm>
        </p:spPr>
        <p:txBody>
          <a:bodyPr/>
          <a:lstStyle/>
          <a:p>
            <a:fld id="{CB5181DC-D8D3-48CB-9D07-F28960D5CD9A}" type="slidenum">
              <a:rPr lang="fr-FR" sz="1800" smtClean="0">
                <a:solidFill>
                  <a:schemeClr val="tx1"/>
                </a:solidFill>
              </a:rPr>
              <a:t>19</a:t>
            </a:fld>
            <a:endParaRPr lang="fr-FR" sz="1800" dirty="0">
              <a:solidFill>
                <a:schemeClr val="tx1"/>
              </a:solidFill>
            </a:endParaRPr>
          </a:p>
        </p:txBody>
      </p:sp>
      <p:sp>
        <p:nvSpPr>
          <p:cNvPr id="4" name="TextBox 3"/>
          <p:cNvSpPr txBox="1"/>
          <p:nvPr/>
        </p:nvSpPr>
        <p:spPr>
          <a:xfrm>
            <a:off x="690661" y="2948369"/>
            <a:ext cx="725968" cy="369332"/>
          </a:xfrm>
          <a:prstGeom prst="rect">
            <a:avLst/>
          </a:prstGeom>
          <a:noFill/>
        </p:spPr>
        <p:txBody>
          <a:bodyPr wrap="none" rtlCol="0">
            <a:spAutoFit/>
          </a:bodyPr>
          <a:lstStyle/>
          <a:p>
            <a:r>
              <a:rPr lang="fr-FR" dirty="0" smtClean="0"/>
              <a:t>Client</a:t>
            </a:r>
            <a:endParaRPr lang="fr-FR" dirty="0"/>
          </a:p>
        </p:txBody>
      </p:sp>
      <p:sp>
        <p:nvSpPr>
          <p:cNvPr id="8" name="TextBox 7"/>
          <p:cNvSpPr txBox="1"/>
          <p:nvPr/>
        </p:nvSpPr>
        <p:spPr>
          <a:xfrm>
            <a:off x="442117" y="6474834"/>
            <a:ext cx="1591398" cy="369332"/>
          </a:xfrm>
          <a:prstGeom prst="rect">
            <a:avLst/>
          </a:prstGeom>
          <a:noFill/>
        </p:spPr>
        <p:txBody>
          <a:bodyPr wrap="none" rtlCol="0">
            <a:spAutoFit/>
          </a:bodyPr>
          <a:lstStyle/>
          <a:p>
            <a:r>
              <a:rPr lang="fr-FR" dirty="0" smtClean="0"/>
              <a:t>Administrateur</a:t>
            </a:r>
            <a:endParaRPr lang="fr-FR" dirty="0"/>
          </a:p>
        </p:txBody>
      </p:sp>
      <p:cxnSp>
        <p:nvCxnSpPr>
          <p:cNvPr id="10" name="Straight Arrow Connector 9"/>
          <p:cNvCxnSpPr>
            <a:endCxn id="38" idx="1"/>
          </p:cNvCxnSpPr>
          <p:nvPr/>
        </p:nvCxnSpPr>
        <p:spPr>
          <a:xfrm>
            <a:off x="7327448" y="2163178"/>
            <a:ext cx="2041956" cy="750018"/>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385415" y="2822664"/>
            <a:ext cx="1517063" cy="289356"/>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7448318" y="3378659"/>
            <a:ext cx="1347033" cy="3221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7353525" y="3558621"/>
            <a:ext cx="1548953" cy="449164"/>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7316708" y="3677517"/>
            <a:ext cx="1875930" cy="100373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7316959" y="3810629"/>
            <a:ext cx="2052445" cy="1883041"/>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7292115" y="3810629"/>
            <a:ext cx="2279902" cy="2489146"/>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908606" y="2305589"/>
            <a:ext cx="869149" cy="369332"/>
          </a:xfrm>
          <a:prstGeom prst="rect">
            <a:avLst/>
          </a:prstGeom>
          <a:noFill/>
        </p:spPr>
        <p:txBody>
          <a:bodyPr wrap="none" rtlCol="0">
            <a:spAutoFit/>
          </a:bodyPr>
          <a:lstStyle/>
          <a:p>
            <a:r>
              <a:rPr lang="fr-FR" dirty="0" err="1" smtClean="0"/>
              <a:t>include</a:t>
            </a:r>
            <a:endParaRPr lang="fr-FR" dirty="0"/>
          </a:p>
        </p:txBody>
      </p:sp>
      <p:sp>
        <p:nvSpPr>
          <p:cNvPr id="20" name="Rectangle 19"/>
          <p:cNvSpPr/>
          <p:nvPr/>
        </p:nvSpPr>
        <p:spPr>
          <a:xfrm>
            <a:off x="7641749" y="2749048"/>
            <a:ext cx="869149" cy="369332"/>
          </a:xfrm>
          <a:prstGeom prst="rect">
            <a:avLst/>
          </a:prstGeom>
        </p:spPr>
        <p:txBody>
          <a:bodyPr wrap="none">
            <a:spAutoFit/>
          </a:bodyPr>
          <a:lstStyle/>
          <a:p>
            <a:r>
              <a:rPr lang="fr-FR" dirty="0" err="1"/>
              <a:t>include</a:t>
            </a:r>
            <a:endParaRPr lang="fr-FR" dirty="0"/>
          </a:p>
        </p:txBody>
      </p:sp>
      <p:sp>
        <p:nvSpPr>
          <p:cNvPr id="21" name="Rectangle 20"/>
          <p:cNvSpPr/>
          <p:nvPr/>
        </p:nvSpPr>
        <p:spPr>
          <a:xfrm>
            <a:off x="7580346" y="3265529"/>
            <a:ext cx="869149" cy="369332"/>
          </a:xfrm>
          <a:prstGeom prst="rect">
            <a:avLst/>
          </a:prstGeom>
        </p:spPr>
        <p:txBody>
          <a:bodyPr wrap="none">
            <a:spAutoFit/>
          </a:bodyPr>
          <a:lstStyle/>
          <a:p>
            <a:r>
              <a:rPr lang="fr-FR" dirty="0" err="1"/>
              <a:t>include</a:t>
            </a:r>
            <a:endParaRPr lang="fr-FR" dirty="0"/>
          </a:p>
        </p:txBody>
      </p:sp>
      <p:sp>
        <p:nvSpPr>
          <p:cNvPr id="22" name="Rectangle 21"/>
          <p:cNvSpPr/>
          <p:nvPr/>
        </p:nvSpPr>
        <p:spPr>
          <a:xfrm>
            <a:off x="7655808" y="3586840"/>
            <a:ext cx="869149" cy="369332"/>
          </a:xfrm>
          <a:prstGeom prst="rect">
            <a:avLst/>
          </a:prstGeom>
        </p:spPr>
        <p:txBody>
          <a:bodyPr wrap="none">
            <a:spAutoFit/>
          </a:bodyPr>
          <a:lstStyle/>
          <a:p>
            <a:r>
              <a:rPr lang="fr-FR" dirty="0" err="1"/>
              <a:t>include</a:t>
            </a:r>
            <a:endParaRPr lang="fr-FR" dirty="0"/>
          </a:p>
        </p:txBody>
      </p:sp>
      <p:sp>
        <p:nvSpPr>
          <p:cNvPr id="24" name="Rectangle 23"/>
          <p:cNvSpPr/>
          <p:nvPr/>
        </p:nvSpPr>
        <p:spPr>
          <a:xfrm>
            <a:off x="7858242" y="3984391"/>
            <a:ext cx="869149" cy="369332"/>
          </a:xfrm>
          <a:prstGeom prst="rect">
            <a:avLst/>
          </a:prstGeom>
        </p:spPr>
        <p:txBody>
          <a:bodyPr wrap="none">
            <a:spAutoFit/>
          </a:bodyPr>
          <a:lstStyle/>
          <a:p>
            <a:r>
              <a:rPr lang="fr-FR" dirty="0" err="1"/>
              <a:t>include</a:t>
            </a:r>
            <a:endParaRPr lang="fr-FR" dirty="0"/>
          </a:p>
        </p:txBody>
      </p:sp>
      <p:sp>
        <p:nvSpPr>
          <p:cNvPr id="25" name="Rectangle 24"/>
          <p:cNvSpPr/>
          <p:nvPr/>
        </p:nvSpPr>
        <p:spPr>
          <a:xfrm>
            <a:off x="7709371" y="4614967"/>
            <a:ext cx="869149" cy="369332"/>
          </a:xfrm>
          <a:prstGeom prst="rect">
            <a:avLst/>
          </a:prstGeom>
        </p:spPr>
        <p:txBody>
          <a:bodyPr wrap="none">
            <a:spAutoFit/>
          </a:bodyPr>
          <a:lstStyle/>
          <a:p>
            <a:r>
              <a:rPr lang="fr-FR" dirty="0" err="1"/>
              <a:t>include</a:t>
            </a:r>
            <a:endParaRPr lang="fr-FR" dirty="0"/>
          </a:p>
        </p:txBody>
      </p:sp>
      <p:sp>
        <p:nvSpPr>
          <p:cNvPr id="26" name="Rectangle 25"/>
          <p:cNvSpPr/>
          <p:nvPr/>
        </p:nvSpPr>
        <p:spPr>
          <a:xfrm>
            <a:off x="7858242" y="5115669"/>
            <a:ext cx="869149" cy="369332"/>
          </a:xfrm>
          <a:prstGeom prst="rect">
            <a:avLst/>
          </a:prstGeom>
        </p:spPr>
        <p:txBody>
          <a:bodyPr wrap="none">
            <a:spAutoFit/>
          </a:bodyPr>
          <a:lstStyle/>
          <a:p>
            <a:r>
              <a:rPr lang="fr-FR" dirty="0" err="1"/>
              <a:t>include</a:t>
            </a:r>
            <a:endParaRPr lang="fr-FR" dirty="0"/>
          </a:p>
        </p:txBody>
      </p:sp>
    </p:spTree>
    <p:extLst>
      <p:ext uri="{BB962C8B-B14F-4D97-AF65-F5344CB8AC3E}">
        <p14:creationId xmlns:p14="http://schemas.microsoft.com/office/powerpoint/2010/main" val="3366073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animBg="1"/>
      <p:bldP spid="38"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8" grpId="0"/>
      <p:bldP spid="19" grpId="0"/>
      <p:bldP spid="20" grpId="0"/>
      <p:bldP spid="21" grpId="0"/>
      <p:bldP spid="22" grpId="0"/>
      <p:bldP spid="24" grpId="0"/>
      <p:bldP spid="25"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e 16"/>
          <p:cNvGrpSpPr/>
          <p:nvPr/>
        </p:nvGrpSpPr>
        <p:grpSpPr>
          <a:xfrm>
            <a:off x="598006" y="818430"/>
            <a:ext cx="4993636" cy="5050898"/>
            <a:chOff x="2202873" y="2144684"/>
            <a:chExt cx="2768138" cy="2797230"/>
          </a:xfrm>
        </p:grpSpPr>
        <p:sp>
          <p:nvSpPr>
            <p:cNvPr id="8" name="Ellipse 7"/>
            <p:cNvSpPr/>
            <p:nvPr/>
          </p:nvSpPr>
          <p:spPr>
            <a:xfrm>
              <a:off x="2202873" y="2144684"/>
              <a:ext cx="2768138" cy="279723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 name="Ellipse 5"/>
            <p:cNvSpPr/>
            <p:nvPr/>
          </p:nvSpPr>
          <p:spPr>
            <a:xfrm>
              <a:off x="2655916" y="2579022"/>
              <a:ext cx="1862051" cy="1928553"/>
            </a:xfrm>
            <a:prstGeom prst="ellipse">
              <a:avLst/>
            </a:prstGeom>
            <a:solidFill>
              <a:schemeClr val="bg1">
                <a:lumMod val="95000"/>
              </a:schemeClr>
            </a:solidFill>
            <a:ln>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44" name="Rectangle à coins arrondis 43"/>
          <p:cNvSpPr/>
          <p:nvPr/>
        </p:nvSpPr>
        <p:spPr>
          <a:xfrm>
            <a:off x="6381279" y="1641679"/>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tx1"/>
                </a:solidFill>
                <a:effectLst>
                  <a:outerShdw blurRad="38100" dist="19050" dir="2700000" algn="tl" rotWithShape="0">
                    <a:schemeClr val="dk1">
                      <a:alpha val="40000"/>
                    </a:schemeClr>
                  </a:outerShdw>
                </a:effectLst>
              </a:rPr>
              <a:t>Problématique</a:t>
            </a:r>
            <a:endParaRPr lang="fr-FR" sz="2400" dirty="0">
              <a:ln w="0"/>
              <a:solidFill>
                <a:schemeClr val="tx1"/>
              </a:solidFill>
              <a:effectLst>
                <a:outerShdw blurRad="38100" dist="19050" dir="2700000" algn="tl" rotWithShape="0">
                  <a:schemeClr val="dk1">
                    <a:alpha val="40000"/>
                  </a:schemeClr>
                </a:outerShdw>
              </a:effectLst>
            </a:endParaRPr>
          </a:p>
        </p:txBody>
      </p:sp>
      <p:sp>
        <p:nvSpPr>
          <p:cNvPr id="45" name="Rectangle à coins arrondis 44"/>
          <p:cNvSpPr/>
          <p:nvPr/>
        </p:nvSpPr>
        <p:spPr>
          <a:xfrm>
            <a:off x="5605565" y="868321"/>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2400" dirty="0" smtClean="0">
                <a:ln w="0"/>
                <a:solidFill>
                  <a:schemeClr val="tx1"/>
                </a:solidFill>
                <a:effectLst>
                  <a:outerShdw blurRad="38100" dist="19050" dir="2700000" algn="tl" rotWithShape="0">
                    <a:schemeClr val="dk1">
                      <a:alpha val="40000"/>
                    </a:schemeClr>
                  </a:outerShdw>
                </a:effectLst>
              </a:rPr>
              <a:t>Etude de l’existant</a:t>
            </a:r>
            <a:endParaRPr lang="fr-FR" sz="2400" dirty="0">
              <a:ln w="0"/>
              <a:solidFill>
                <a:schemeClr val="tx1"/>
              </a:solidFill>
              <a:effectLst>
                <a:outerShdw blurRad="38100" dist="19050" dir="2700000" algn="tl" rotWithShape="0">
                  <a:schemeClr val="dk1">
                    <a:alpha val="40000"/>
                  </a:schemeClr>
                </a:outerShdw>
              </a:effectLst>
            </a:endParaRPr>
          </a:p>
        </p:txBody>
      </p:sp>
      <p:sp>
        <p:nvSpPr>
          <p:cNvPr id="46" name="Rectangle à coins arrondis 45"/>
          <p:cNvSpPr/>
          <p:nvPr/>
        </p:nvSpPr>
        <p:spPr>
          <a:xfrm>
            <a:off x="6801153" y="2514426"/>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tx1"/>
                </a:solidFill>
                <a:effectLst>
                  <a:outerShdw blurRad="38100" dist="19050" dir="2700000" algn="tl" rotWithShape="0">
                    <a:schemeClr val="dk1">
                      <a:alpha val="40000"/>
                    </a:schemeClr>
                  </a:outerShdw>
                </a:effectLst>
              </a:rPr>
              <a:t>Solution proposée</a:t>
            </a:r>
            <a:endParaRPr lang="fr-FR" sz="2400" dirty="0">
              <a:ln w="0"/>
              <a:solidFill>
                <a:schemeClr val="tx1"/>
              </a:solidFill>
              <a:effectLst>
                <a:outerShdw blurRad="38100" dist="19050" dir="2700000" algn="tl" rotWithShape="0">
                  <a:schemeClr val="dk1">
                    <a:alpha val="40000"/>
                  </a:schemeClr>
                </a:outerShdw>
              </a:effectLst>
            </a:endParaRPr>
          </a:p>
        </p:txBody>
      </p:sp>
      <p:sp>
        <p:nvSpPr>
          <p:cNvPr id="47" name="Rectangle à coins arrondis 46"/>
          <p:cNvSpPr/>
          <p:nvPr/>
        </p:nvSpPr>
        <p:spPr>
          <a:xfrm>
            <a:off x="6801153" y="3516053"/>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tx1"/>
                </a:solidFill>
                <a:effectLst>
                  <a:outerShdw blurRad="38100" dist="19050" dir="2700000" algn="tl" rotWithShape="0">
                    <a:schemeClr val="dk1">
                      <a:alpha val="40000"/>
                    </a:schemeClr>
                  </a:outerShdw>
                </a:effectLst>
              </a:rPr>
              <a:t>Etude fonctionnelle</a:t>
            </a:r>
            <a:endParaRPr lang="fr-FR" sz="2400" dirty="0">
              <a:ln w="0"/>
              <a:solidFill>
                <a:schemeClr val="tx1"/>
              </a:solidFill>
              <a:effectLst>
                <a:outerShdw blurRad="38100" dist="19050" dir="2700000" algn="tl" rotWithShape="0">
                  <a:schemeClr val="dk1">
                    <a:alpha val="40000"/>
                  </a:schemeClr>
                </a:outerShdw>
              </a:effectLst>
            </a:endParaRPr>
          </a:p>
        </p:txBody>
      </p:sp>
      <p:sp>
        <p:nvSpPr>
          <p:cNvPr id="48" name="Rectangle à coins arrondis 47"/>
          <p:cNvSpPr/>
          <p:nvPr/>
        </p:nvSpPr>
        <p:spPr>
          <a:xfrm>
            <a:off x="6381279" y="4446648"/>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tx1"/>
                </a:solidFill>
                <a:effectLst>
                  <a:outerShdw blurRad="38100" dist="19050" dir="2700000" algn="tl" rotWithShape="0">
                    <a:schemeClr val="dk1">
                      <a:alpha val="40000"/>
                    </a:schemeClr>
                  </a:outerShdw>
                </a:effectLst>
              </a:rPr>
              <a:t>Conception</a:t>
            </a:r>
            <a:endParaRPr lang="fr-FR" sz="2400" dirty="0">
              <a:ln w="0"/>
              <a:solidFill>
                <a:schemeClr val="tx1"/>
              </a:solidFill>
              <a:effectLst>
                <a:outerShdw blurRad="38100" dist="19050" dir="2700000" algn="tl" rotWithShape="0">
                  <a:schemeClr val="dk1">
                    <a:alpha val="40000"/>
                  </a:schemeClr>
                </a:outerShdw>
              </a:effectLst>
            </a:endParaRPr>
          </a:p>
        </p:txBody>
      </p:sp>
      <p:sp>
        <p:nvSpPr>
          <p:cNvPr id="49" name="Rectangle à coins arrondis 48"/>
          <p:cNvSpPr/>
          <p:nvPr/>
        </p:nvSpPr>
        <p:spPr>
          <a:xfrm>
            <a:off x="5577572" y="5293745"/>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tx1"/>
                </a:solidFill>
                <a:effectLst>
                  <a:outerShdw blurRad="38100" dist="19050" dir="2700000" algn="tl" rotWithShape="0">
                    <a:schemeClr val="dk1">
                      <a:alpha val="40000"/>
                    </a:schemeClr>
                  </a:outerShdw>
                </a:effectLst>
              </a:rPr>
              <a:t>Réalisation</a:t>
            </a:r>
            <a:endParaRPr lang="fr-FR" sz="2400" dirty="0">
              <a:ln w="0"/>
              <a:solidFill>
                <a:schemeClr val="tx1"/>
              </a:solidFill>
              <a:effectLst>
                <a:outerShdw blurRad="38100" dist="19050" dir="2700000" algn="tl" rotWithShape="0">
                  <a:schemeClr val="dk1">
                    <a:alpha val="40000"/>
                  </a:schemeClr>
                </a:outerShdw>
              </a:effectLst>
            </a:endParaRPr>
          </a:p>
        </p:txBody>
      </p:sp>
      <p:grpSp>
        <p:nvGrpSpPr>
          <p:cNvPr id="85" name="Groupe 84"/>
          <p:cNvGrpSpPr/>
          <p:nvPr/>
        </p:nvGrpSpPr>
        <p:grpSpPr>
          <a:xfrm>
            <a:off x="4752881" y="827761"/>
            <a:ext cx="795220" cy="551077"/>
            <a:chOff x="4752881" y="827761"/>
            <a:chExt cx="795220" cy="551077"/>
          </a:xfrm>
        </p:grpSpPr>
        <p:sp>
          <p:nvSpPr>
            <p:cNvPr id="53" name="Hexagone 52"/>
            <p:cNvSpPr/>
            <p:nvPr/>
          </p:nvSpPr>
          <p:spPr>
            <a:xfrm>
              <a:off x="4752881" y="827761"/>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9" name="Chevron 58"/>
            <p:cNvSpPr/>
            <p:nvPr/>
          </p:nvSpPr>
          <p:spPr>
            <a:xfrm>
              <a:off x="5294283" y="828332"/>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7" name="Imag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9583" y="933088"/>
              <a:ext cx="518906" cy="329876"/>
            </a:xfrm>
            <a:prstGeom prst="rect">
              <a:avLst/>
            </a:prstGeom>
          </p:spPr>
        </p:pic>
      </p:grpSp>
      <p:grpSp>
        <p:nvGrpSpPr>
          <p:cNvPr id="87" name="Groupe 86"/>
          <p:cNvGrpSpPr/>
          <p:nvPr/>
        </p:nvGrpSpPr>
        <p:grpSpPr>
          <a:xfrm>
            <a:off x="5652462" y="2501924"/>
            <a:ext cx="1056708" cy="551353"/>
            <a:chOff x="5652462" y="2501924"/>
            <a:chExt cx="1056708" cy="551353"/>
          </a:xfrm>
        </p:grpSpPr>
        <p:sp>
          <p:nvSpPr>
            <p:cNvPr id="55" name="Hexagone 54"/>
            <p:cNvSpPr/>
            <p:nvPr/>
          </p:nvSpPr>
          <p:spPr>
            <a:xfrm>
              <a:off x="5901989" y="2502771"/>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1" name="Chevron 60"/>
            <p:cNvSpPr/>
            <p:nvPr/>
          </p:nvSpPr>
          <p:spPr>
            <a:xfrm>
              <a:off x="6455352" y="2501924"/>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8" name="Imag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2462" y="2544593"/>
              <a:ext cx="802890" cy="459837"/>
            </a:xfrm>
            <a:prstGeom prst="rect">
              <a:avLst/>
            </a:prstGeom>
          </p:spPr>
        </p:pic>
      </p:grpSp>
      <p:grpSp>
        <p:nvGrpSpPr>
          <p:cNvPr id="86" name="Groupe 85"/>
          <p:cNvGrpSpPr/>
          <p:nvPr/>
        </p:nvGrpSpPr>
        <p:grpSpPr>
          <a:xfrm>
            <a:off x="5443982" y="1613688"/>
            <a:ext cx="795220" cy="564501"/>
            <a:chOff x="5443982" y="1613688"/>
            <a:chExt cx="795220" cy="564501"/>
          </a:xfrm>
        </p:grpSpPr>
        <p:sp>
          <p:nvSpPr>
            <p:cNvPr id="54" name="Hexagone 53"/>
            <p:cNvSpPr/>
            <p:nvPr/>
          </p:nvSpPr>
          <p:spPr>
            <a:xfrm>
              <a:off x="5443982" y="1627683"/>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0" name="Chevron 59"/>
            <p:cNvSpPr/>
            <p:nvPr/>
          </p:nvSpPr>
          <p:spPr>
            <a:xfrm>
              <a:off x="5985384" y="1613688"/>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9" name="Imag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1404" y="1651335"/>
              <a:ext cx="426057" cy="474773"/>
            </a:xfrm>
            <a:prstGeom prst="rect">
              <a:avLst/>
            </a:prstGeom>
          </p:spPr>
        </p:pic>
      </p:grpSp>
      <p:grpSp>
        <p:nvGrpSpPr>
          <p:cNvPr id="89" name="Groupe 88"/>
          <p:cNvGrpSpPr/>
          <p:nvPr/>
        </p:nvGrpSpPr>
        <p:grpSpPr>
          <a:xfrm>
            <a:off x="5462644" y="4430692"/>
            <a:ext cx="802376" cy="552466"/>
            <a:chOff x="5462644" y="4430692"/>
            <a:chExt cx="802376" cy="552466"/>
          </a:xfrm>
        </p:grpSpPr>
        <p:sp>
          <p:nvSpPr>
            <p:cNvPr id="57" name="Hexagone 56"/>
            <p:cNvSpPr/>
            <p:nvPr/>
          </p:nvSpPr>
          <p:spPr>
            <a:xfrm>
              <a:off x="5462644" y="4432652"/>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3" name="Chevron 62"/>
            <p:cNvSpPr/>
            <p:nvPr/>
          </p:nvSpPr>
          <p:spPr>
            <a:xfrm>
              <a:off x="6011202" y="4430692"/>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70" name="Imag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0756" y="4544058"/>
              <a:ext cx="390537" cy="390537"/>
            </a:xfrm>
            <a:prstGeom prst="rect">
              <a:avLst/>
            </a:prstGeom>
          </p:spPr>
        </p:pic>
      </p:grpSp>
      <p:sp>
        <p:nvSpPr>
          <p:cNvPr id="71" name="Rectangle à coins arrondis 70"/>
          <p:cNvSpPr/>
          <p:nvPr/>
        </p:nvSpPr>
        <p:spPr>
          <a:xfrm>
            <a:off x="4490275" y="6094814"/>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tx1"/>
                </a:solidFill>
                <a:effectLst>
                  <a:outerShdw blurRad="38100" dist="19050" dir="2700000" algn="tl" rotWithShape="0">
                    <a:schemeClr val="dk1">
                      <a:alpha val="40000"/>
                    </a:schemeClr>
                  </a:outerShdw>
                </a:effectLst>
              </a:rPr>
              <a:t>Conclusion et Perspectives</a:t>
            </a:r>
            <a:endParaRPr lang="fr-FR" sz="2400" dirty="0">
              <a:ln w="0"/>
              <a:solidFill>
                <a:schemeClr val="tx1"/>
              </a:solidFill>
              <a:effectLst>
                <a:outerShdw blurRad="38100" dist="19050" dir="2700000" algn="tl" rotWithShape="0">
                  <a:schemeClr val="dk1">
                    <a:alpha val="40000"/>
                  </a:schemeClr>
                </a:outerShdw>
              </a:effectLst>
            </a:endParaRPr>
          </a:p>
        </p:txBody>
      </p:sp>
      <p:sp>
        <p:nvSpPr>
          <p:cNvPr id="74" name="Rectangle à coins arrondis 73"/>
          <p:cNvSpPr/>
          <p:nvPr/>
        </p:nvSpPr>
        <p:spPr>
          <a:xfrm>
            <a:off x="4490275" y="109200"/>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tx1"/>
                </a:solidFill>
                <a:effectLst>
                  <a:outerShdw blurRad="38100" dist="19050" dir="2700000" algn="tl" rotWithShape="0">
                    <a:schemeClr val="dk1">
                      <a:alpha val="40000"/>
                    </a:schemeClr>
                  </a:outerShdw>
                </a:effectLst>
              </a:rPr>
              <a:t>Introduction</a:t>
            </a:r>
            <a:endParaRPr lang="fr-FR" sz="2400" dirty="0">
              <a:ln w="0"/>
              <a:solidFill>
                <a:schemeClr val="tx1"/>
              </a:solidFill>
              <a:effectLst>
                <a:outerShdw blurRad="38100" dist="19050" dir="2700000" algn="tl" rotWithShape="0">
                  <a:schemeClr val="dk1">
                    <a:alpha val="40000"/>
                  </a:schemeClr>
                </a:outerShdw>
              </a:effectLst>
            </a:endParaRPr>
          </a:p>
        </p:txBody>
      </p:sp>
      <p:sp>
        <p:nvSpPr>
          <p:cNvPr id="75" name="Hexagone 74"/>
          <p:cNvSpPr/>
          <p:nvPr/>
        </p:nvSpPr>
        <p:spPr>
          <a:xfrm>
            <a:off x="3580970" y="102890"/>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6" name="Chevron 75"/>
          <p:cNvSpPr/>
          <p:nvPr/>
        </p:nvSpPr>
        <p:spPr>
          <a:xfrm>
            <a:off x="4120198" y="93244"/>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grpSp>
        <p:nvGrpSpPr>
          <p:cNvPr id="93" name="Groupe 92"/>
          <p:cNvGrpSpPr/>
          <p:nvPr/>
        </p:nvGrpSpPr>
        <p:grpSpPr>
          <a:xfrm>
            <a:off x="3580971" y="6078858"/>
            <a:ext cx="793045" cy="562934"/>
            <a:chOff x="3580971" y="6078858"/>
            <a:chExt cx="793045" cy="562934"/>
          </a:xfrm>
        </p:grpSpPr>
        <p:sp>
          <p:nvSpPr>
            <p:cNvPr id="72" name="Hexagone 71"/>
            <p:cNvSpPr/>
            <p:nvPr/>
          </p:nvSpPr>
          <p:spPr>
            <a:xfrm>
              <a:off x="3580971" y="6091286"/>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3" name="Chevron 72"/>
            <p:cNvSpPr/>
            <p:nvPr/>
          </p:nvSpPr>
          <p:spPr>
            <a:xfrm>
              <a:off x="4120198" y="6078858"/>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79" name="Image 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28508" y="6126217"/>
              <a:ext cx="377484" cy="455787"/>
            </a:xfrm>
            <a:prstGeom prst="rect">
              <a:avLst/>
            </a:prstGeom>
          </p:spPr>
        </p:pic>
      </p:grpSp>
      <p:grpSp>
        <p:nvGrpSpPr>
          <p:cNvPr id="88" name="Groupe 87"/>
          <p:cNvGrpSpPr/>
          <p:nvPr/>
        </p:nvGrpSpPr>
        <p:grpSpPr>
          <a:xfrm>
            <a:off x="5947780" y="3474286"/>
            <a:ext cx="788517" cy="551147"/>
            <a:chOff x="5947780" y="3474286"/>
            <a:chExt cx="788517" cy="551147"/>
          </a:xfrm>
        </p:grpSpPr>
        <p:sp>
          <p:nvSpPr>
            <p:cNvPr id="56" name="Hexagone 55"/>
            <p:cNvSpPr/>
            <p:nvPr/>
          </p:nvSpPr>
          <p:spPr>
            <a:xfrm>
              <a:off x="5947780" y="3474286"/>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2" name="Chevron 61"/>
            <p:cNvSpPr/>
            <p:nvPr/>
          </p:nvSpPr>
          <p:spPr>
            <a:xfrm>
              <a:off x="6482479" y="3474927"/>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80" name="Image 7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6933" y="3535191"/>
              <a:ext cx="439330" cy="440227"/>
            </a:xfrm>
            <a:prstGeom prst="rect">
              <a:avLst/>
            </a:prstGeom>
          </p:spPr>
        </p:pic>
      </p:grpSp>
      <p:pic>
        <p:nvPicPr>
          <p:cNvPr id="81" name="Image 8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41850" y="85006"/>
            <a:ext cx="531381" cy="531381"/>
          </a:xfrm>
          <a:prstGeom prst="rect">
            <a:avLst/>
          </a:prstGeom>
        </p:spPr>
      </p:pic>
      <p:sp>
        <p:nvSpPr>
          <p:cNvPr id="84" name="ZoneTexte 83"/>
          <p:cNvSpPr txBox="1"/>
          <p:nvPr/>
        </p:nvSpPr>
        <p:spPr>
          <a:xfrm>
            <a:off x="1885383" y="2915536"/>
            <a:ext cx="2418879" cy="861774"/>
          </a:xfrm>
          <a:prstGeom prst="rect">
            <a:avLst/>
          </a:prstGeom>
          <a:noFill/>
        </p:spPr>
        <p:txBody>
          <a:bodyPr wrap="square" rtlCol="0">
            <a:spAutoFit/>
          </a:bodyPr>
          <a:lstStyle/>
          <a:p>
            <a:pPr algn="ctr"/>
            <a:r>
              <a:rPr lang="fr-FR" sz="5000" dirty="0" smtClean="0">
                <a:latin typeface="Arial Black" panose="020B0A04020102020204" pitchFamily="34" charset="0"/>
              </a:rPr>
              <a:t>PLAN</a:t>
            </a:r>
            <a:endParaRPr lang="fr-FR" sz="5000" dirty="0">
              <a:latin typeface="Arial Black" panose="020B0A04020102020204" pitchFamily="34" charset="0"/>
            </a:endParaRPr>
          </a:p>
        </p:txBody>
      </p:sp>
      <p:grpSp>
        <p:nvGrpSpPr>
          <p:cNvPr id="92" name="Groupe 91"/>
          <p:cNvGrpSpPr/>
          <p:nvPr/>
        </p:nvGrpSpPr>
        <p:grpSpPr>
          <a:xfrm>
            <a:off x="4743550" y="5284029"/>
            <a:ext cx="787694" cy="560222"/>
            <a:chOff x="4743550" y="5284029"/>
            <a:chExt cx="787694" cy="560222"/>
          </a:xfrm>
        </p:grpSpPr>
        <p:sp>
          <p:nvSpPr>
            <p:cNvPr id="58" name="Hexagone 57"/>
            <p:cNvSpPr/>
            <p:nvPr/>
          </p:nvSpPr>
          <p:spPr>
            <a:xfrm>
              <a:off x="4743550" y="5293745"/>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pic>
          <p:nvPicPr>
            <p:cNvPr id="77" name="Image 7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19583" y="5293174"/>
              <a:ext cx="470224" cy="513555"/>
            </a:xfrm>
            <a:prstGeom prst="rect">
              <a:avLst/>
            </a:prstGeom>
          </p:spPr>
        </p:pic>
        <p:sp>
          <p:nvSpPr>
            <p:cNvPr id="91" name="Chevron 90"/>
            <p:cNvSpPr/>
            <p:nvPr/>
          </p:nvSpPr>
          <p:spPr>
            <a:xfrm>
              <a:off x="5277426" y="5284029"/>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grpSp>
      <p:grpSp>
        <p:nvGrpSpPr>
          <p:cNvPr id="94" name="Groupe 93"/>
          <p:cNvGrpSpPr/>
          <p:nvPr/>
        </p:nvGrpSpPr>
        <p:grpSpPr>
          <a:xfrm>
            <a:off x="2789582" y="1277758"/>
            <a:ext cx="610479" cy="625178"/>
            <a:chOff x="2202873" y="2144684"/>
            <a:chExt cx="2768138" cy="2797230"/>
          </a:xfrm>
        </p:grpSpPr>
        <p:sp>
          <p:nvSpPr>
            <p:cNvPr id="95" name="Ellipse 94"/>
            <p:cNvSpPr/>
            <p:nvPr/>
          </p:nvSpPr>
          <p:spPr>
            <a:xfrm>
              <a:off x="2202873" y="2144684"/>
              <a:ext cx="2768138" cy="279723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96" name="Ellipse 95"/>
            <p:cNvSpPr/>
            <p:nvPr/>
          </p:nvSpPr>
          <p:spPr>
            <a:xfrm>
              <a:off x="2655916" y="2579022"/>
              <a:ext cx="1862051" cy="1928553"/>
            </a:xfrm>
            <a:prstGeom prst="ellipse">
              <a:avLst/>
            </a:prstGeom>
            <a:solidFill>
              <a:schemeClr val="bg1">
                <a:lumMod val="95000"/>
              </a:schemeClr>
            </a:solidFill>
            <a:ln>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3" name="Slide Number Placeholder 2"/>
          <p:cNvSpPr>
            <a:spLocks noGrp="1"/>
          </p:cNvSpPr>
          <p:nvPr>
            <p:ph type="sldNum" sz="quarter" idx="12"/>
          </p:nvPr>
        </p:nvSpPr>
        <p:spPr/>
        <p:txBody>
          <a:bodyPr/>
          <a:lstStyle/>
          <a:p>
            <a:fld id="{CB5181DC-D8D3-48CB-9D07-F28960D5CD9A}" type="slidenum">
              <a:rPr lang="fr-FR" sz="1800" smtClean="0"/>
              <a:t>2</a:t>
            </a:fld>
            <a:endParaRPr lang="fr-FR" sz="1800" dirty="0"/>
          </a:p>
        </p:txBody>
      </p:sp>
    </p:spTree>
    <p:extLst>
      <p:ext uri="{BB962C8B-B14F-4D97-AF65-F5344CB8AC3E}">
        <p14:creationId xmlns:p14="http://schemas.microsoft.com/office/powerpoint/2010/main" val="235222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heel(1)">
                                      <p:cBhvr>
                                        <p:cTn id="7" dur="2000"/>
                                        <p:tgtEl>
                                          <p:spTgt spid="84"/>
                                        </p:tgtEl>
                                      </p:cBhvr>
                                    </p:animEffect>
                                  </p:childTnLst>
                                </p:cTn>
                              </p:par>
                              <p:par>
                                <p:cTn id="8" presetID="21" presetClass="entr" presetSubtype="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2000"/>
                                        <p:tgtEl>
                                          <p:spTgt spid="17"/>
                                        </p:tgtEl>
                                      </p:cBhvr>
                                    </p:animEffect>
                                  </p:childTnLst>
                                </p:cTn>
                              </p:par>
                              <p:par>
                                <p:cTn id="11" presetID="21" presetClass="entr" presetSubtype="1"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wheel(1)">
                                      <p:cBhvr>
                                        <p:cTn id="13" dur="2000"/>
                                        <p:tgtEl>
                                          <p:spTgt spid="9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fade">
                                      <p:cBhvr>
                                        <p:cTn id="18" dur="500"/>
                                        <p:tgtEl>
                                          <p:spTgt spid="7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par>
                                <p:cTn id="25" presetID="10" presetClass="entr" presetSubtype="0"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fade">
                                      <p:cBhvr>
                                        <p:cTn id="35" dur="500"/>
                                        <p:tgtEl>
                                          <p:spTgt spid="8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fade">
                                      <p:cBhvr>
                                        <p:cTn id="40" dur="500"/>
                                        <p:tgtEl>
                                          <p:spTgt spid="8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7"/>
                                        </p:tgtEl>
                                        <p:attrNameLst>
                                          <p:attrName>style.visibility</p:attrName>
                                        </p:attrNameLst>
                                      </p:cBhvr>
                                      <p:to>
                                        <p:strVal val="visible"/>
                                      </p:to>
                                    </p:set>
                                    <p:animEffect transition="in" filter="fade">
                                      <p:cBhvr>
                                        <p:cTn id="48" dur="500"/>
                                        <p:tgtEl>
                                          <p:spTgt spid="8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fade">
                                      <p:cBhvr>
                                        <p:cTn id="56" dur="500"/>
                                        <p:tgtEl>
                                          <p:spTgt spid="8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89"/>
                                        </p:tgtEl>
                                        <p:attrNameLst>
                                          <p:attrName>style.visibility</p:attrName>
                                        </p:attrNameLst>
                                      </p:cBhvr>
                                      <p:to>
                                        <p:strVal val="visible"/>
                                      </p:to>
                                    </p:set>
                                    <p:animEffect transition="in" filter="fade">
                                      <p:cBhvr>
                                        <p:cTn id="64" dur="500"/>
                                        <p:tgtEl>
                                          <p:spTgt spid="8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93"/>
                                        </p:tgtEl>
                                        <p:attrNameLst>
                                          <p:attrName>style.visibility</p:attrName>
                                        </p:attrNameLst>
                                      </p:cBhvr>
                                      <p:to>
                                        <p:strVal val="visible"/>
                                      </p:to>
                                    </p:set>
                                    <p:animEffect transition="in" filter="fade">
                                      <p:cBhvr>
                                        <p:cTn id="80" dur="500"/>
                                        <p:tgtEl>
                                          <p:spTgt spid="9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fade">
                                      <p:cBhvr>
                                        <p:cTn id="8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71" grpId="0" animBg="1"/>
      <p:bldP spid="74" grpId="0" animBg="1"/>
      <p:bldP spid="75" grpId="0" animBg="1"/>
      <p:bldP spid="76" grpId="0" animBg="1"/>
      <p:bldP spid="8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3310" y="3409051"/>
            <a:ext cx="811426" cy="811426"/>
          </a:xfrm>
          <a:prstGeom prst="rect">
            <a:avLst/>
          </a:prstGeom>
        </p:spPr>
      </p:pic>
      <p:sp>
        <p:nvSpPr>
          <p:cNvPr id="5" name="Ellipse 4"/>
          <p:cNvSpPr/>
          <p:nvPr/>
        </p:nvSpPr>
        <p:spPr>
          <a:xfrm>
            <a:off x="8476608" y="5285925"/>
            <a:ext cx="1930707" cy="7965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Consulter niveau gaz</a:t>
            </a:r>
            <a:endParaRPr lang="fr-FR" dirty="0"/>
          </a:p>
        </p:txBody>
      </p:sp>
      <p:sp>
        <p:nvSpPr>
          <p:cNvPr id="6" name="Ellipse 5"/>
          <p:cNvSpPr/>
          <p:nvPr/>
        </p:nvSpPr>
        <p:spPr>
          <a:xfrm>
            <a:off x="8476608" y="3533218"/>
            <a:ext cx="2021742" cy="7965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Consulter humidité</a:t>
            </a:r>
            <a:endParaRPr lang="fr-FR" dirty="0"/>
          </a:p>
        </p:txBody>
      </p:sp>
      <p:sp>
        <p:nvSpPr>
          <p:cNvPr id="7" name="Ellipse 6"/>
          <p:cNvSpPr/>
          <p:nvPr/>
        </p:nvSpPr>
        <p:spPr>
          <a:xfrm>
            <a:off x="8566048" y="1860346"/>
            <a:ext cx="2021742" cy="7965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Consulter </a:t>
            </a:r>
            <a:r>
              <a:rPr lang="fr-FR" dirty="0" err="1" smtClean="0"/>
              <a:t>temperature</a:t>
            </a:r>
            <a:endParaRPr lang="fr-FR" dirty="0"/>
          </a:p>
        </p:txBody>
      </p:sp>
      <p:sp>
        <p:nvSpPr>
          <p:cNvPr id="8" name="Ellipse 7"/>
          <p:cNvSpPr/>
          <p:nvPr/>
        </p:nvSpPr>
        <p:spPr>
          <a:xfrm>
            <a:off x="4275328" y="3459049"/>
            <a:ext cx="2283468" cy="7965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Consulter la liste des cartes</a:t>
            </a:r>
            <a:endParaRPr lang="fr-FR" dirty="0"/>
          </a:p>
        </p:txBody>
      </p:sp>
      <p:sp>
        <p:nvSpPr>
          <p:cNvPr id="11" name="Shape 307"/>
          <p:cNvSpPr txBox="1"/>
          <p:nvPr/>
        </p:nvSpPr>
        <p:spPr>
          <a:xfrm>
            <a:off x="921239" y="295621"/>
            <a:ext cx="2736361"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dirty="0" smtClean="0">
                <a:solidFill>
                  <a:schemeClr val="accent1"/>
                </a:solidFill>
                <a:latin typeface="Times New Roman"/>
                <a:ea typeface="Times New Roman"/>
                <a:cs typeface="Times New Roman"/>
                <a:sym typeface="Times New Roman"/>
              </a:rPr>
              <a:t>Conception</a:t>
            </a:r>
            <a:endParaRPr sz="3600" b="1" dirty="0">
              <a:solidFill>
                <a:schemeClr val="accent1"/>
              </a:solidFill>
              <a:latin typeface="Times New Roman"/>
              <a:ea typeface="Times New Roman"/>
              <a:cs typeface="Times New Roman"/>
              <a:sym typeface="Times New Roman"/>
            </a:endParaRPr>
          </a:p>
        </p:txBody>
      </p:sp>
      <p:sp>
        <p:nvSpPr>
          <p:cNvPr id="12" name="ZoneTexte 11"/>
          <p:cNvSpPr txBox="1"/>
          <p:nvPr/>
        </p:nvSpPr>
        <p:spPr>
          <a:xfrm>
            <a:off x="3818633" y="296871"/>
            <a:ext cx="8239319" cy="430887"/>
          </a:xfrm>
          <a:prstGeom prst="rect">
            <a:avLst/>
          </a:prstGeom>
          <a:noFill/>
        </p:spPr>
        <p:txBody>
          <a:bodyPr wrap="square" rtlCol="0">
            <a:spAutoFit/>
          </a:bodyPr>
          <a:lstStyle/>
          <a:p>
            <a:r>
              <a:rPr lang="fr-FR" sz="2200" b="1" dirty="0" smtClean="0">
                <a:latin typeface="Times New Roman" panose="02020603050405020304" pitchFamily="18" charset="0"/>
                <a:cs typeface="Times New Roman" panose="02020603050405020304" pitchFamily="18" charset="0"/>
              </a:rPr>
              <a:t>Raffinement du cas d’utilisation « Consulter la liste des </a:t>
            </a:r>
            <a:r>
              <a:rPr lang="fr-FR" sz="2200" b="1" dirty="0" err="1" smtClean="0">
                <a:latin typeface="Times New Roman" panose="02020603050405020304" pitchFamily="18" charset="0"/>
                <a:cs typeface="Times New Roman" panose="02020603050405020304" pitchFamily="18" charset="0"/>
              </a:rPr>
              <a:t>devices</a:t>
            </a:r>
            <a:r>
              <a:rPr lang="fr-FR" sz="2200" b="1" dirty="0" smtClean="0">
                <a:latin typeface="Times New Roman" panose="02020603050405020304" pitchFamily="18" charset="0"/>
                <a:cs typeface="Times New Roman" panose="02020603050405020304" pitchFamily="18" charset="0"/>
              </a:rPr>
              <a:t> »</a:t>
            </a:r>
            <a:endParaRPr lang="fr-FR" sz="2200" b="1" dirty="0">
              <a:latin typeface="Times New Roman" panose="02020603050405020304" pitchFamily="18" charset="0"/>
              <a:cs typeface="Times New Roman" panose="02020603050405020304" pitchFamily="18" charset="0"/>
            </a:endParaRPr>
          </a:p>
        </p:txBody>
      </p:sp>
      <p:sp>
        <p:nvSpPr>
          <p:cNvPr id="13" name="Flèche droite 12"/>
          <p:cNvSpPr/>
          <p:nvPr/>
        </p:nvSpPr>
        <p:spPr>
          <a:xfrm>
            <a:off x="2743595" y="3777071"/>
            <a:ext cx="1364800" cy="127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p:cNvSpPr txBox="1"/>
          <p:nvPr/>
        </p:nvSpPr>
        <p:spPr>
          <a:xfrm rot="19851696">
            <a:off x="6822528" y="2626678"/>
            <a:ext cx="1502362" cy="307777"/>
          </a:xfrm>
          <a:prstGeom prst="rect">
            <a:avLst/>
          </a:prstGeom>
          <a:noFill/>
        </p:spPr>
        <p:txBody>
          <a:bodyPr wrap="square" rtlCol="0">
            <a:spAutoFit/>
          </a:bodyPr>
          <a:lstStyle/>
          <a:p>
            <a:r>
              <a:rPr lang="fr-FR" sz="1400" dirty="0" smtClean="0"/>
              <a:t>&lt;&lt;</a:t>
            </a:r>
            <a:r>
              <a:rPr lang="fr-FR" sz="1400" dirty="0" err="1" smtClean="0"/>
              <a:t>extend</a:t>
            </a:r>
            <a:r>
              <a:rPr lang="fr-FR" sz="1400" dirty="0" smtClean="0"/>
              <a:t>&gt;&gt;</a:t>
            </a:r>
            <a:endParaRPr lang="fr-FR" sz="1400" dirty="0"/>
          </a:p>
        </p:txBody>
      </p:sp>
      <p:sp>
        <p:nvSpPr>
          <p:cNvPr id="18" name="ZoneTexte 17"/>
          <p:cNvSpPr txBox="1"/>
          <p:nvPr/>
        </p:nvSpPr>
        <p:spPr>
          <a:xfrm>
            <a:off x="7118606" y="3597237"/>
            <a:ext cx="1502362" cy="307777"/>
          </a:xfrm>
          <a:prstGeom prst="rect">
            <a:avLst/>
          </a:prstGeom>
          <a:noFill/>
        </p:spPr>
        <p:txBody>
          <a:bodyPr wrap="square" rtlCol="0">
            <a:spAutoFit/>
          </a:bodyPr>
          <a:lstStyle/>
          <a:p>
            <a:r>
              <a:rPr lang="fr-FR" sz="1400" dirty="0" smtClean="0"/>
              <a:t>&lt;&lt;</a:t>
            </a:r>
            <a:r>
              <a:rPr lang="fr-FR" sz="1400" dirty="0" err="1" smtClean="0"/>
              <a:t>extend</a:t>
            </a:r>
            <a:r>
              <a:rPr lang="fr-FR" sz="1400" dirty="0" smtClean="0"/>
              <a:t>&gt;&gt;</a:t>
            </a:r>
            <a:endParaRPr lang="fr-FR" sz="1400" dirty="0"/>
          </a:p>
        </p:txBody>
      </p:sp>
      <p:sp>
        <p:nvSpPr>
          <p:cNvPr id="19" name="ZoneTexte 18"/>
          <p:cNvSpPr txBox="1"/>
          <p:nvPr/>
        </p:nvSpPr>
        <p:spPr>
          <a:xfrm rot="1442261">
            <a:off x="7250489" y="4826663"/>
            <a:ext cx="1502362" cy="307777"/>
          </a:xfrm>
          <a:prstGeom prst="rect">
            <a:avLst/>
          </a:prstGeom>
          <a:noFill/>
        </p:spPr>
        <p:txBody>
          <a:bodyPr wrap="square" rtlCol="0">
            <a:spAutoFit/>
          </a:bodyPr>
          <a:lstStyle/>
          <a:p>
            <a:r>
              <a:rPr lang="fr-FR" sz="1400" dirty="0" smtClean="0"/>
              <a:t>&lt;&lt;</a:t>
            </a:r>
            <a:r>
              <a:rPr lang="fr-FR" sz="1400" dirty="0" err="1" smtClean="0"/>
              <a:t>extend</a:t>
            </a:r>
            <a:r>
              <a:rPr lang="fr-FR" sz="1400" dirty="0" smtClean="0"/>
              <a:t>&gt;&gt;</a:t>
            </a:r>
            <a:endParaRPr lang="fr-FR" sz="1400" dirty="0"/>
          </a:p>
        </p:txBody>
      </p:sp>
      <p:sp>
        <p:nvSpPr>
          <p:cNvPr id="20" name="ZoneTexte 19"/>
          <p:cNvSpPr txBox="1"/>
          <p:nvPr/>
        </p:nvSpPr>
        <p:spPr>
          <a:xfrm>
            <a:off x="1917740" y="4220477"/>
            <a:ext cx="811426" cy="374610"/>
          </a:xfrm>
          <a:prstGeom prst="rect">
            <a:avLst/>
          </a:prstGeom>
          <a:noFill/>
        </p:spPr>
        <p:txBody>
          <a:bodyPr wrap="square" rtlCol="0">
            <a:spAutoFit/>
          </a:bodyPr>
          <a:lstStyle/>
          <a:p>
            <a:r>
              <a:rPr lang="fr-FR" dirty="0" smtClean="0"/>
              <a:t>Client</a:t>
            </a:r>
            <a:endParaRPr lang="fr-FR" dirty="0"/>
          </a:p>
        </p:txBody>
      </p:sp>
      <p:sp>
        <p:nvSpPr>
          <p:cNvPr id="9" name="Slide Number Placeholder 8"/>
          <p:cNvSpPr>
            <a:spLocks noGrp="1"/>
          </p:cNvSpPr>
          <p:nvPr>
            <p:ph type="sldNum" sz="quarter" idx="12"/>
          </p:nvPr>
        </p:nvSpPr>
        <p:spPr>
          <a:xfrm>
            <a:off x="9448800" y="6492875"/>
            <a:ext cx="2743200" cy="365125"/>
          </a:xfrm>
        </p:spPr>
        <p:txBody>
          <a:bodyPr/>
          <a:lstStyle/>
          <a:p>
            <a:fld id="{CB5181DC-D8D3-48CB-9D07-F28960D5CD9A}" type="slidenum">
              <a:rPr lang="fr-FR" sz="1800" smtClean="0">
                <a:solidFill>
                  <a:schemeClr val="tx1"/>
                </a:solidFill>
              </a:rPr>
              <a:t>20</a:t>
            </a:fld>
            <a:endParaRPr lang="fr-FR" sz="1800" dirty="0">
              <a:solidFill>
                <a:schemeClr val="tx1"/>
              </a:solidFill>
            </a:endParaRPr>
          </a:p>
        </p:txBody>
      </p:sp>
      <p:cxnSp>
        <p:nvCxnSpPr>
          <p:cNvPr id="21" name="Straight Arrow Connector 20"/>
          <p:cNvCxnSpPr/>
          <p:nvPr/>
        </p:nvCxnSpPr>
        <p:spPr>
          <a:xfrm flipH="1">
            <a:off x="6536254" y="2472017"/>
            <a:ext cx="2084714" cy="1184818"/>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640380" y="3911929"/>
            <a:ext cx="1664376"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6410528" y="4220477"/>
            <a:ext cx="1980154" cy="1391474"/>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Shape 239"/>
          <p:cNvSpPr/>
          <p:nvPr/>
        </p:nvSpPr>
        <p:spPr>
          <a:xfrm>
            <a:off x="0" y="831152"/>
            <a:ext cx="12180792" cy="45719"/>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74499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3" grpId="0" animBg="1"/>
      <p:bldP spid="3" grpId="0"/>
      <p:bldP spid="18" grpId="0"/>
      <p:bldP spid="19"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avec coins arrondis en diagonale 30"/>
          <p:cNvSpPr/>
          <p:nvPr/>
        </p:nvSpPr>
        <p:spPr>
          <a:xfrm>
            <a:off x="61784" y="2649421"/>
            <a:ext cx="11862487" cy="4084916"/>
          </a:xfrm>
          <a:prstGeom prst="round2Diag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43" name="Rectangle avec coins arrondis en diagonale 42"/>
          <p:cNvSpPr/>
          <p:nvPr/>
        </p:nvSpPr>
        <p:spPr>
          <a:xfrm>
            <a:off x="160638" y="3577199"/>
            <a:ext cx="11347621" cy="2565608"/>
          </a:xfrm>
          <a:prstGeom prst="round2Diag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313" y="1032104"/>
            <a:ext cx="677562" cy="677562"/>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2487" y="1129804"/>
            <a:ext cx="758653" cy="579862"/>
          </a:xfrm>
          <a:prstGeom prst="rect">
            <a:avLst/>
          </a:prstGeom>
        </p:spPr>
      </p:pic>
      <p:pic>
        <p:nvPicPr>
          <p:cNvPr id="6" name="Imag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47505" y="1109092"/>
            <a:ext cx="1266521" cy="621284"/>
          </a:xfrm>
          <a:prstGeom prst="rect">
            <a:avLst/>
          </a:prstGeom>
        </p:spPr>
      </p:pic>
      <p:sp>
        <p:nvSpPr>
          <p:cNvPr id="7" name="Rectangle à coins arrondis 6"/>
          <p:cNvSpPr/>
          <p:nvPr/>
        </p:nvSpPr>
        <p:spPr>
          <a:xfrm>
            <a:off x="8118388" y="1149493"/>
            <a:ext cx="1210963" cy="4427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smtClean="0"/>
              <a:t>Controlleur</a:t>
            </a:r>
            <a:endParaRPr lang="fr-FR" dirty="0"/>
          </a:p>
        </p:txBody>
      </p:sp>
      <p:pic>
        <p:nvPicPr>
          <p:cNvPr id="8" name="Imag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96599" y="1184184"/>
            <a:ext cx="471101" cy="471101"/>
          </a:xfrm>
          <a:prstGeom prst="rect">
            <a:avLst/>
          </a:prstGeom>
        </p:spPr>
      </p:pic>
      <p:sp>
        <p:nvSpPr>
          <p:cNvPr id="11" name="Rectangle 10"/>
          <p:cNvSpPr/>
          <p:nvPr/>
        </p:nvSpPr>
        <p:spPr>
          <a:xfrm>
            <a:off x="757956" y="1836400"/>
            <a:ext cx="109145" cy="4647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3426192" y="1730376"/>
            <a:ext cx="109145" cy="4753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6113624" y="1730376"/>
            <a:ext cx="109145" cy="4753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8665252" y="1709666"/>
            <a:ext cx="109145" cy="4753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11077576" y="1730376"/>
            <a:ext cx="109145" cy="4753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droite 15"/>
          <p:cNvSpPr/>
          <p:nvPr/>
        </p:nvSpPr>
        <p:spPr>
          <a:xfrm>
            <a:off x="1025611" y="2088292"/>
            <a:ext cx="22860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droite 16"/>
          <p:cNvSpPr/>
          <p:nvPr/>
        </p:nvSpPr>
        <p:spPr>
          <a:xfrm>
            <a:off x="3584702" y="2092411"/>
            <a:ext cx="500096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806916" y="1781125"/>
            <a:ext cx="2965006" cy="369332"/>
          </a:xfrm>
          <a:prstGeom prst="rect">
            <a:avLst/>
          </a:prstGeom>
          <a:noFill/>
        </p:spPr>
        <p:txBody>
          <a:bodyPr wrap="square" rtlCol="0">
            <a:spAutoFit/>
          </a:bodyPr>
          <a:lstStyle/>
          <a:p>
            <a:r>
              <a:rPr lang="fr-FR" b="1" dirty="0" err="1" smtClean="0">
                <a:solidFill>
                  <a:srgbClr val="FF0000"/>
                </a:solidFill>
              </a:rPr>
              <a:t>Sasie</a:t>
            </a:r>
            <a:r>
              <a:rPr lang="fr-FR" b="1" dirty="0" smtClean="0">
                <a:solidFill>
                  <a:srgbClr val="FF0000"/>
                </a:solidFill>
              </a:rPr>
              <a:t>(</a:t>
            </a:r>
            <a:r>
              <a:rPr lang="fr-FR" b="1" dirty="0" err="1" smtClean="0">
                <a:solidFill>
                  <a:srgbClr val="FF0000"/>
                </a:solidFill>
              </a:rPr>
              <a:t>username,password</a:t>
            </a:r>
            <a:r>
              <a:rPr lang="fr-FR" b="1" dirty="0" smtClean="0">
                <a:solidFill>
                  <a:srgbClr val="FF0000"/>
                </a:solidFill>
              </a:rPr>
              <a:t>)</a:t>
            </a:r>
            <a:endParaRPr lang="fr-FR" b="1" dirty="0">
              <a:solidFill>
                <a:srgbClr val="FF0000"/>
              </a:solidFill>
            </a:endParaRPr>
          </a:p>
        </p:txBody>
      </p:sp>
      <p:sp>
        <p:nvSpPr>
          <p:cNvPr id="19" name="ZoneTexte 18"/>
          <p:cNvSpPr txBox="1"/>
          <p:nvPr/>
        </p:nvSpPr>
        <p:spPr>
          <a:xfrm>
            <a:off x="4410974" y="1805844"/>
            <a:ext cx="7414828" cy="307777"/>
          </a:xfrm>
          <a:prstGeom prst="rect">
            <a:avLst/>
          </a:prstGeom>
          <a:noFill/>
        </p:spPr>
        <p:txBody>
          <a:bodyPr wrap="square" rtlCol="0">
            <a:spAutoFit/>
          </a:bodyPr>
          <a:lstStyle/>
          <a:p>
            <a:r>
              <a:rPr lang="fr-FR" b="1" dirty="0" smtClean="0">
                <a:solidFill>
                  <a:srgbClr val="FF0000"/>
                </a:solidFill>
              </a:rPr>
              <a:t>Envoyer les informations saisie()</a:t>
            </a:r>
            <a:endParaRPr lang="fr-FR" b="1" dirty="0">
              <a:solidFill>
                <a:srgbClr val="FF0000"/>
              </a:solidFill>
            </a:endParaRPr>
          </a:p>
        </p:txBody>
      </p:sp>
      <p:cxnSp>
        <p:nvCxnSpPr>
          <p:cNvPr id="25" name="Connecteur droit 24"/>
          <p:cNvCxnSpPr/>
          <p:nvPr/>
        </p:nvCxnSpPr>
        <p:spPr>
          <a:xfrm>
            <a:off x="8774397" y="2088292"/>
            <a:ext cx="3078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9082216" y="2088292"/>
            <a:ext cx="0" cy="481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p:nvPr/>
        </p:nvCxnSpPr>
        <p:spPr>
          <a:xfrm flipH="1">
            <a:off x="8719824" y="2570205"/>
            <a:ext cx="3623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9063287" y="2160298"/>
            <a:ext cx="939114" cy="307777"/>
          </a:xfrm>
          <a:prstGeom prst="rect">
            <a:avLst/>
          </a:prstGeom>
          <a:noFill/>
        </p:spPr>
        <p:txBody>
          <a:bodyPr wrap="square" rtlCol="0">
            <a:spAutoFit/>
          </a:bodyPr>
          <a:lstStyle/>
          <a:p>
            <a:r>
              <a:rPr lang="fr-FR" b="1" dirty="0" smtClean="0">
                <a:solidFill>
                  <a:srgbClr val="FF0000"/>
                </a:solidFill>
              </a:rPr>
              <a:t>Vérifier</a:t>
            </a:r>
            <a:endParaRPr lang="fr-FR" b="1" dirty="0">
              <a:solidFill>
                <a:srgbClr val="FF0000"/>
              </a:solidFill>
            </a:endParaRPr>
          </a:p>
        </p:txBody>
      </p:sp>
      <p:cxnSp>
        <p:nvCxnSpPr>
          <p:cNvPr id="32" name="Connecteur droit 31"/>
          <p:cNvCxnSpPr/>
          <p:nvPr/>
        </p:nvCxnSpPr>
        <p:spPr>
          <a:xfrm>
            <a:off x="11200440" y="3031530"/>
            <a:ext cx="3078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11508259" y="3031530"/>
            <a:ext cx="0" cy="481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p:nvPr/>
        </p:nvCxnSpPr>
        <p:spPr>
          <a:xfrm flipH="1">
            <a:off x="11145867" y="3513443"/>
            <a:ext cx="3623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ZoneTexte 34"/>
          <p:cNvSpPr txBox="1"/>
          <p:nvPr/>
        </p:nvSpPr>
        <p:spPr>
          <a:xfrm rot="16200000">
            <a:off x="11023818" y="2926585"/>
            <a:ext cx="1239794" cy="307777"/>
          </a:xfrm>
          <a:prstGeom prst="rect">
            <a:avLst/>
          </a:prstGeom>
          <a:noFill/>
        </p:spPr>
        <p:txBody>
          <a:bodyPr wrap="square" rtlCol="0">
            <a:spAutoFit/>
          </a:bodyPr>
          <a:lstStyle/>
          <a:p>
            <a:r>
              <a:rPr lang="fr-FR" b="1" dirty="0" smtClean="0">
                <a:solidFill>
                  <a:srgbClr val="FF0000"/>
                </a:solidFill>
              </a:rPr>
              <a:t>Recherche</a:t>
            </a:r>
            <a:endParaRPr lang="fr-FR" b="1" dirty="0">
              <a:solidFill>
                <a:srgbClr val="FF0000"/>
              </a:solidFill>
            </a:endParaRPr>
          </a:p>
        </p:txBody>
      </p:sp>
      <p:sp>
        <p:nvSpPr>
          <p:cNvPr id="36" name="Flèche droite 35"/>
          <p:cNvSpPr/>
          <p:nvPr/>
        </p:nvSpPr>
        <p:spPr>
          <a:xfrm flipV="1">
            <a:off x="8853987" y="3090689"/>
            <a:ext cx="213446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ZoneTexte 36"/>
          <p:cNvSpPr txBox="1"/>
          <p:nvPr/>
        </p:nvSpPr>
        <p:spPr>
          <a:xfrm>
            <a:off x="8735600" y="2535592"/>
            <a:ext cx="2591463" cy="523220"/>
          </a:xfrm>
          <a:prstGeom prst="rect">
            <a:avLst/>
          </a:prstGeom>
          <a:noFill/>
        </p:spPr>
        <p:txBody>
          <a:bodyPr wrap="square" rtlCol="0">
            <a:spAutoFit/>
          </a:bodyPr>
          <a:lstStyle/>
          <a:p>
            <a:r>
              <a:rPr lang="fr-FR" b="1" dirty="0" smtClean="0">
                <a:solidFill>
                  <a:srgbClr val="FF0000"/>
                </a:solidFill>
              </a:rPr>
              <a:t>Envoyer </a:t>
            </a:r>
            <a:r>
              <a:rPr lang="fr-FR" b="1" dirty="0" err="1" smtClean="0">
                <a:solidFill>
                  <a:srgbClr val="FF0000"/>
                </a:solidFill>
              </a:rPr>
              <a:t>req</a:t>
            </a:r>
            <a:r>
              <a:rPr lang="fr-FR" b="1" dirty="0" smtClean="0">
                <a:solidFill>
                  <a:srgbClr val="FF0000"/>
                </a:solidFill>
              </a:rPr>
              <a:t>-sel(</a:t>
            </a:r>
            <a:r>
              <a:rPr lang="fr-FR" b="1" dirty="0" err="1" smtClean="0">
                <a:solidFill>
                  <a:srgbClr val="FF0000"/>
                </a:solidFill>
              </a:rPr>
              <a:t>username,password</a:t>
            </a:r>
            <a:r>
              <a:rPr lang="fr-FR" b="1" dirty="0" smtClean="0">
                <a:solidFill>
                  <a:srgbClr val="FF0000"/>
                </a:solidFill>
              </a:rPr>
              <a:t>)</a:t>
            </a:r>
            <a:endParaRPr lang="fr-FR" b="1" dirty="0">
              <a:solidFill>
                <a:srgbClr val="FF0000"/>
              </a:solidFill>
            </a:endParaRPr>
          </a:p>
        </p:txBody>
      </p:sp>
      <p:sp>
        <p:nvSpPr>
          <p:cNvPr id="40" name="Flèche droite 39"/>
          <p:cNvSpPr/>
          <p:nvPr/>
        </p:nvSpPr>
        <p:spPr>
          <a:xfrm flipH="1">
            <a:off x="8863523" y="3492854"/>
            <a:ext cx="207611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ZoneTexte 40"/>
          <p:cNvSpPr txBox="1"/>
          <p:nvPr/>
        </p:nvSpPr>
        <p:spPr>
          <a:xfrm>
            <a:off x="9401480" y="3230796"/>
            <a:ext cx="1259701" cy="307777"/>
          </a:xfrm>
          <a:prstGeom prst="rect">
            <a:avLst/>
          </a:prstGeom>
          <a:noFill/>
        </p:spPr>
        <p:txBody>
          <a:bodyPr wrap="square" rtlCol="0">
            <a:spAutoFit/>
          </a:bodyPr>
          <a:lstStyle/>
          <a:p>
            <a:r>
              <a:rPr lang="fr-FR" b="1" dirty="0" err="1" smtClean="0">
                <a:solidFill>
                  <a:srgbClr val="FF0000"/>
                </a:solidFill>
              </a:rPr>
              <a:t>Reponse</a:t>
            </a:r>
            <a:r>
              <a:rPr lang="fr-FR" b="1" dirty="0" smtClean="0">
                <a:solidFill>
                  <a:srgbClr val="FF0000"/>
                </a:solidFill>
              </a:rPr>
              <a:t>()</a:t>
            </a:r>
            <a:endParaRPr lang="fr-FR" b="1" dirty="0">
              <a:solidFill>
                <a:srgbClr val="FF0000"/>
              </a:solidFill>
            </a:endParaRPr>
          </a:p>
        </p:txBody>
      </p:sp>
      <p:sp>
        <p:nvSpPr>
          <p:cNvPr id="42" name="Rectangle à coins arrondis 41"/>
          <p:cNvSpPr/>
          <p:nvPr/>
        </p:nvSpPr>
        <p:spPr>
          <a:xfrm>
            <a:off x="950204" y="2710281"/>
            <a:ext cx="2386862" cy="419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Tous les champs sont saisies</a:t>
            </a:r>
            <a:endParaRPr lang="fr-FR" dirty="0"/>
          </a:p>
        </p:txBody>
      </p:sp>
      <p:sp>
        <p:nvSpPr>
          <p:cNvPr id="44" name="Rectangle à coins arrondis 43"/>
          <p:cNvSpPr/>
          <p:nvPr/>
        </p:nvSpPr>
        <p:spPr>
          <a:xfrm>
            <a:off x="917270" y="6224505"/>
            <a:ext cx="2386862" cy="419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Champs non saisie</a:t>
            </a:r>
            <a:endParaRPr lang="fr-FR" dirty="0"/>
          </a:p>
        </p:txBody>
      </p:sp>
      <p:sp>
        <p:nvSpPr>
          <p:cNvPr id="45" name="Flèche droite 44"/>
          <p:cNvSpPr/>
          <p:nvPr/>
        </p:nvSpPr>
        <p:spPr>
          <a:xfrm flipH="1" flipV="1">
            <a:off x="3601956" y="6385809"/>
            <a:ext cx="498370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p:cNvSpPr txBox="1"/>
          <p:nvPr/>
        </p:nvSpPr>
        <p:spPr>
          <a:xfrm>
            <a:off x="4667689" y="6140185"/>
            <a:ext cx="3358482" cy="369332"/>
          </a:xfrm>
          <a:prstGeom prst="rect">
            <a:avLst/>
          </a:prstGeom>
          <a:noFill/>
        </p:spPr>
        <p:txBody>
          <a:bodyPr wrap="square" rtlCol="0">
            <a:spAutoFit/>
          </a:bodyPr>
          <a:lstStyle/>
          <a:p>
            <a:r>
              <a:rPr lang="fr-FR" b="1" dirty="0" smtClean="0">
                <a:solidFill>
                  <a:srgbClr val="FF0000"/>
                </a:solidFill>
              </a:rPr>
              <a:t>Erreur saisie(champ manquant)</a:t>
            </a:r>
            <a:endParaRPr lang="fr-FR" b="1" dirty="0">
              <a:solidFill>
                <a:srgbClr val="FF0000"/>
              </a:solidFill>
            </a:endParaRPr>
          </a:p>
        </p:txBody>
      </p:sp>
      <p:sp>
        <p:nvSpPr>
          <p:cNvPr id="48" name="Rectangle à coins arrondis 47"/>
          <p:cNvSpPr/>
          <p:nvPr/>
        </p:nvSpPr>
        <p:spPr>
          <a:xfrm>
            <a:off x="946691" y="3700371"/>
            <a:ext cx="2368470" cy="654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a:p>
            <a:pPr algn="ctr"/>
            <a:r>
              <a:rPr lang="fr-FR" dirty="0" err="1" smtClean="0"/>
              <a:t>Rep</a:t>
            </a:r>
            <a:r>
              <a:rPr lang="fr-FR" dirty="0" smtClean="0"/>
              <a:t>=</a:t>
            </a:r>
            <a:r>
              <a:rPr lang="fr-FR" dirty="0" err="1" smtClean="0"/>
              <a:t>Username</a:t>
            </a:r>
            <a:r>
              <a:rPr lang="fr-FR" dirty="0" smtClean="0"/>
              <a:t> </a:t>
            </a:r>
            <a:r>
              <a:rPr lang="fr-FR" dirty="0"/>
              <a:t>ou </a:t>
            </a:r>
            <a:r>
              <a:rPr lang="fr-FR" dirty="0" err="1"/>
              <a:t>password</a:t>
            </a:r>
            <a:r>
              <a:rPr lang="fr-FR" dirty="0"/>
              <a:t> correct</a:t>
            </a:r>
          </a:p>
          <a:p>
            <a:pPr algn="ctr"/>
            <a:endParaRPr lang="fr-FR" dirty="0"/>
          </a:p>
        </p:txBody>
      </p:sp>
      <p:sp>
        <p:nvSpPr>
          <p:cNvPr id="49" name="Flèche droite 48"/>
          <p:cNvSpPr/>
          <p:nvPr/>
        </p:nvSpPr>
        <p:spPr>
          <a:xfrm flipH="1">
            <a:off x="6270410" y="3987403"/>
            <a:ext cx="230214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ZoneTexte 49"/>
          <p:cNvSpPr txBox="1"/>
          <p:nvPr/>
        </p:nvSpPr>
        <p:spPr>
          <a:xfrm>
            <a:off x="7056126" y="3673035"/>
            <a:ext cx="1013254" cy="307777"/>
          </a:xfrm>
          <a:prstGeom prst="rect">
            <a:avLst/>
          </a:prstGeom>
          <a:noFill/>
        </p:spPr>
        <p:txBody>
          <a:bodyPr wrap="square" rtlCol="0">
            <a:spAutoFit/>
          </a:bodyPr>
          <a:lstStyle/>
          <a:p>
            <a:r>
              <a:rPr lang="fr-FR" b="1" dirty="0" err="1" smtClean="0">
                <a:solidFill>
                  <a:srgbClr val="FF0000"/>
                </a:solidFill>
              </a:rPr>
              <a:t>Load</a:t>
            </a:r>
            <a:r>
              <a:rPr lang="fr-FR" b="1" dirty="0" smtClean="0">
                <a:solidFill>
                  <a:srgbClr val="FF0000"/>
                </a:solidFill>
              </a:rPr>
              <a:t>()</a:t>
            </a:r>
            <a:endParaRPr lang="fr-FR" b="1" dirty="0">
              <a:solidFill>
                <a:srgbClr val="FF0000"/>
              </a:solidFill>
            </a:endParaRPr>
          </a:p>
        </p:txBody>
      </p:sp>
      <p:sp>
        <p:nvSpPr>
          <p:cNvPr id="51" name="Rectangle à coins arrondis 50"/>
          <p:cNvSpPr/>
          <p:nvPr/>
        </p:nvSpPr>
        <p:spPr>
          <a:xfrm>
            <a:off x="929123" y="5467447"/>
            <a:ext cx="2368470" cy="5640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a:p>
            <a:pPr algn="ctr"/>
            <a:r>
              <a:rPr lang="fr-FR" dirty="0" err="1" smtClean="0"/>
              <a:t>Rep</a:t>
            </a:r>
            <a:r>
              <a:rPr lang="fr-FR" dirty="0" smtClean="0"/>
              <a:t>=</a:t>
            </a:r>
            <a:r>
              <a:rPr lang="fr-FR" dirty="0" err="1" smtClean="0"/>
              <a:t>Username</a:t>
            </a:r>
            <a:r>
              <a:rPr lang="fr-FR" dirty="0" smtClean="0"/>
              <a:t> </a:t>
            </a:r>
            <a:r>
              <a:rPr lang="fr-FR" dirty="0"/>
              <a:t>ou </a:t>
            </a:r>
            <a:r>
              <a:rPr lang="fr-FR" dirty="0" err="1"/>
              <a:t>password</a:t>
            </a:r>
            <a:r>
              <a:rPr lang="fr-FR" dirty="0"/>
              <a:t> </a:t>
            </a:r>
            <a:r>
              <a:rPr lang="fr-FR" dirty="0" smtClean="0"/>
              <a:t>incorrect</a:t>
            </a:r>
            <a:endParaRPr lang="fr-FR" dirty="0"/>
          </a:p>
          <a:p>
            <a:pPr algn="ctr"/>
            <a:endParaRPr lang="fr-FR" dirty="0"/>
          </a:p>
        </p:txBody>
      </p:sp>
      <p:sp>
        <p:nvSpPr>
          <p:cNvPr id="52" name="Flèche droite 51"/>
          <p:cNvSpPr/>
          <p:nvPr/>
        </p:nvSpPr>
        <p:spPr>
          <a:xfrm flipH="1" flipV="1">
            <a:off x="3621770" y="5687955"/>
            <a:ext cx="498370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ZoneTexte 52"/>
          <p:cNvSpPr txBox="1"/>
          <p:nvPr/>
        </p:nvSpPr>
        <p:spPr>
          <a:xfrm>
            <a:off x="4288948" y="5357364"/>
            <a:ext cx="4316528" cy="369332"/>
          </a:xfrm>
          <a:prstGeom prst="rect">
            <a:avLst/>
          </a:prstGeom>
          <a:noFill/>
        </p:spPr>
        <p:txBody>
          <a:bodyPr wrap="square" rtlCol="0">
            <a:spAutoFit/>
          </a:bodyPr>
          <a:lstStyle/>
          <a:p>
            <a:r>
              <a:rPr lang="fr-FR" b="1" dirty="0" smtClean="0">
                <a:solidFill>
                  <a:srgbClr val="FF0000"/>
                </a:solidFill>
              </a:rPr>
              <a:t>Erreur(</a:t>
            </a:r>
            <a:r>
              <a:rPr lang="fr-FR" b="1" dirty="0" err="1" smtClean="0">
                <a:solidFill>
                  <a:srgbClr val="FF0000"/>
                </a:solidFill>
              </a:rPr>
              <a:t>username</a:t>
            </a:r>
            <a:r>
              <a:rPr lang="fr-FR" b="1" dirty="0" smtClean="0">
                <a:solidFill>
                  <a:srgbClr val="FF0000"/>
                </a:solidFill>
              </a:rPr>
              <a:t> ou </a:t>
            </a:r>
            <a:r>
              <a:rPr lang="fr-FR" b="1" dirty="0" err="1" smtClean="0">
                <a:solidFill>
                  <a:srgbClr val="FF0000"/>
                </a:solidFill>
              </a:rPr>
              <a:t>password</a:t>
            </a:r>
            <a:r>
              <a:rPr lang="fr-FR" b="1" dirty="0" smtClean="0">
                <a:solidFill>
                  <a:srgbClr val="FF0000"/>
                </a:solidFill>
              </a:rPr>
              <a:t> incorrectes)</a:t>
            </a:r>
            <a:endParaRPr lang="fr-FR" b="1" dirty="0">
              <a:solidFill>
                <a:srgbClr val="FF0000"/>
              </a:solidFill>
            </a:endParaRPr>
          </a:p>
        </p:txBody>
      </p:sp>
      <p:sp>
        <p:nvSpPr>
          <p:cNvPr id="47" name="Slide Number Placeholder 8"/>
          <p:cNvSpPr>
            <a:spLocks noGrp="1"/>
          </p:cNvSpPr>
          <p:nvPr>
            <p:ph type="sldNum" sz="quarter" idx="12"/>
          </p:nvPr>
        </p:nvSpPr>
        <p:spPr>
          <a:xfrm>
            <a:off x="9448800" y="6492875"/>
            <a:ext cx="2743200" cy="365125"/>
          </a:xfrm>
        </p:spPr>
        <p:txBody>
          <a:bodyPr/>
          <a:lstStyle/>
          <a:p>
            <a:fld id="{CB5181DC-D8D3-48CB-9D07-F28960D5CD9A}" type="slidenum">
              <a:rPr lang="fr-FR" sz="1800" smtClean="0">
                <a:solidFill>
                  <a:schemeClr val="tx1"/>
                </a:solidFill>
              </a:rPr>
              <a:t>21</a:t>
            </a:fld>
            <a:endParaRPr lang="fr-FR" sz="1800" dirty="0">
              <a:solidFill>
                <a:schemeClr val="tx1"/>
              </a:solidFill>
            </a:endParaRPr>
          </a:p>
        </p:txBody>
      </p:sp>
      <p:sp>
        <p:nvSpPr>
          <p:cNvPr id="54" name="Shape 307"/>
          <p:cNvSpPr txBox="1"/>
          <p:nvPr/>
        </p:nvSpPr>
        <p:spPr>
          <a:xfrm>
            <a:off x="921239" y="295621"/>
            <a:ext cx="2736361"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dirty="0" smtClean="0">
                <a:solidFill>
                  <a:schemeClr val="accent1"/>
                </a:solidFill>
                <a:latin typeface="Times New Roman"/>
                <a:ea typeface="Times New Roman"/>
                <a:cs typeface="Times New Roman"/>
                <a:sym typeface="Times New Roman"/>
              </a:rPr>
              <a:t>Conception</a:t>
            </a:r>
            <a:endParaRPr sz="3600" b="1" dirty="0">
              <a:solidFill>
                <a:schemeClr val="accent1"/>
              </a:solidFill>
              <a:latin typeface="Times New Roman"/>
              <a:ea typeface="Times New Roman"/>
              <a:cs typeface="Times New Roman"/>
              <a:sym typeface="Times New Roman"/>
            </a:endParaRPr>
          </a:p>
        </p:txBody>
      </p:sp>
      <p:sp>
        <p:nvSpPr>
          <p:cNvPr id="55" name="ZoneTexte 54"/>
          <p:cNvSpPr txBox="1"/>
          <p:nvPr/>
        </p:nvSpPr>
        <p:spPr>
          <a:xfrm>
            <a:off x="3818633" y="296871"/>
            <a:ext cx="8239319" cy="430887"/>
          </a:xfrm>
          <a:prstGeom prst="rect">
            <a:avLst/>
          </a:prstGeom>
          <a:noFill/>
        </p:spPr>
        <p:txBody>
          <a:bodyPr wrap="square" rtlCol="0">
            <a:spAutoFit/>
          </a:bodyPr>
          <a:lstStyle/>
          <a:p>
            <a:r>
              <a:rPr lang="fr-FR" sz="2200" b="1" dirty="0" smtClean="0">
                <a:latin typeface="Times New Roman" panose="02020603050405020304" pitchFamily="18" charset="0"/>
                <a:cs typeface="Times New Roman" panose="02020603050405020304" pitchFamily="18" charset="0"/>
              </a:rPr>
              <a:t>Diagramme de séquence du cas d’utilisation « S’authentifier »</a:t>
            </a:r>
            <a:endParaRPr lang="fr-FR" sz="2200" b="1" dirty="0">
              <a:latin typeface="Times New Roman" panose="02020603050405020304" pitchFamily="18" charset="0"/>
              <a:cs typeface="Times New Roman" panose="02020603050405020304" pitchFamily="18" charset="0"/>
            </a:endParaRPr>
          </a:p>
        </p:txBody>
      </p:sp>
      <p:sp>
        <p:nvSpPr>
          <p:cNvPr id="56" name="Shape 239"/>
          <p:cNvSpPr/>
          <p:nvPr/>
        </p:nvSpPr>
        <p:spPr>
          <a:xfrm>
            <a:off x="0" y="831152"/>
            <a:ext cx="12180792" cy="45719"/>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9272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500"/>
                                        <p:tgtEl>
                                          <p:spTgt spid="4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500"/>
                                        <p:tgtEl>
                                          <p:spTgt spid="3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par>
                                <p:cTn id="88" presetID="10" presetClass="entr" presetSubtype="0" fill="hold"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par>
                                <p:cTn id="91" presetID="10" presetClass="entr" presetSubtype="0"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500"/>
                                        <p:tgtEl>
                                          <p:spTgt spid="3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fade">
                                      <p:cBhvr>
                                        <p:cTn id="101" dur="500"/>
                                        <p:tgtEl>
                                          <p:spTgt spid="4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fade">
                                      <p:cBhvr>
                                        <p:cTn id="104" dur="500"/>
                                        <p:tgtEl>
                                          <p:spTgt spid="40"/>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fade">
                                      <p:cBhvr>
                                        <p:cTn id="114" dur="500"/>
                                        <p:tgtEl>
                                          <p:spTgt spid="45"/>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fade">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fade">
                                      <p:cBhvr>
                                        <p:cTn id="122" dur="500"/>
                                        <p:tgtEl>
                                          <p:spTgt spid="4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fade">
                                      <p:cBhvr>
                                        <p:cTn id="127" dur="500"/>
                                        <p:tgtEl>
                                          <p:spTgt spid="4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fade">
                                      <p:cBhvr>
                                        <p:cTn id="132" dur="500"/>
                                        <p:tgtEl>
                                          <p:spTgt spid="5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51"/>
                                        </p:tgtEl>
                                        <p:attrNameLst>
                                          <p:attrName>style.visibility</p:attrName>
                                        </p:attrNameLst>
                                      </p:cBhvr>
                                      <p:to>
                                        <p:strVal val="visible"/>
                                      </p:to>
                                    </p:set>
                                    <p:animEffect transition="in" filter="fade">
                                      <p:cBhvr>
                                        <p:cTn id="140" dur="500"/>
                                        <p:tgtEl>
                                          <p:spTgt spid="51"/>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52"/>
                                        </p:tgtEl>
                                        <p:attrNameLst>
                                          <p:attrName>style.visibility</p:attrName>
                                        </p:attrNameLst>
                                      </p:cBhvr>
                                      <p:to>
                                        <p:strVal val="visible"/>
                                      </p:to>
                                    </p:set>
                                    <p:animEffect transition="in" filter="fade">
                                      <p:cBhvr>
                                        <p:cTn id="145" dur="500"/>
                                        <p:tgtEl>
                                          <p:spTgt spid="52"/>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53"/>
                                        </p:tgtEl>
                                        <p:attrNameLst>
                                          <p:attrName>style.visibility</p:attrName>
                                        </p:attrNameLst>
                                      </p:cBhvr>
                                      <p:to>
                                        <p:strVal val="visible"/>
                                      </p:to>
                                    </p:set>
                                    <p:animEffect transition="in" filter="fade">
                                      <p:cBhvr>
                                        <p:cTn id="14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3" grpId="0" animBg="1"/>
      <p:bldP spid="7" grpId="0" animBg="1"/>
      <p:bldP spid="11" grpId="0" animBg="1"/>
      <p:bldP spid="12" grpId="0" animBg="1"/>
      <p:bldP spid="13" grpId="0" animBg="1"/>
      <p:bldP spid="14" grpId="0" animBg="1"/>
      <p:bldP spid="15" grpId="0" animBg="1"/>
      <p:bldP spid="16" grpId="0" animBg="1"/>
      <p:bldP spid="17" grpId="0" animBg="1"/>
      <p:bldP spid="18" grpId="0"/>
      <p:bldP spid="19" grpId="0"/>
      <p:bldP spid="30" grpId="0"/>
      <p:bldP spid="35" grpId="0"/>
      <p:bldP spid="36" grpId="0" animBg="1"/>
      <p:bldP spid="37" grpId="0"/>
      <p:bldP spid="40" grpId="0" animBg="1"/>
      <p:bldP spid="41" grpId="0"/>
      <p:bldP spid="42" grpId="0" animBg="1"/>
      <p:bldP spid="44" grpId="0" animBg="1"/>
      <p:bldP spid="45" grpId="0" animBg="1"/>
      <p:bldP spid="46" grpId="0"/>
      <p:bldP spid="48" grpId="0" animBg="1"/>
      <p:bldP spid="49" grpId="0" animBg="1"/>
      <p:bldP spid="50" grpId="0"/>
      <p:bldP spid="51" grpId="0" animBg="1"/>
      <p:bldP spid="52" grpId="0" animBg="1"/>
      <p:bldP spid="5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e 16"/>
          <p:cNvGrpSpPr/>
          <p:nvPr/>
        </p:nvGrpSpPr>
        <p:grpSpPr>
          <a:xfrm>
            <a:off x="598006" y="818430"/>
            <a:ext cx="4993636" cy="5050898"/>
            <a:chOff x="2202873" y="2144684"/>
            <a:chExt cx="2768138" cy="2797230"/>
          </a:xfrm>
        </p:grpSpPr>
        <p:sp>
          <p:nvSpPr>
            <p:cNvPr id="8" name="Ellipse 7"/>
            <p:cNvSpPr/>
            <p:nvPr/>
          </p:nvSpPr>
          <p:spPr>
            <a:xfrm>
              <a:off x="2202873" y="2144684"/>
              <a:ext cx="2768138" cy="279723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 name="Ellipse 5"/>
            <p:cNvSpPr/>
            <p:nvPr/>
          </p:nvSpPr>
          <p:spPr>
            <a:xfrm>
              <a:off x="2655916" y="2579022"/>
              <a:ext cx="1862051" cy="1928553"/>
            </a:xfrm>
            <a:prstGeom prst="ellipse">
              <a:avLst/>
            </a:prstGeom>
            <a:solidFill>
              <a:schemeClr val="bg1">
                <a:lumMod val="95000"/>
              </a:schemeClr>
            </a:solidFill>
            <a:ln>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44" name="Rectangle à coins arrondis 43"/>
          <p:cNvSpPr/>
          <p:nvPr/>
        </p:nvSpPr>
        <p:spPr>
          <a:xfrm>
            <a:off x="6381279" y="1641679"/>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Problématique</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5" name="Rectangle à coins arrondis 44"/>
          <p:cNvSpPr/>
          <p:nvPr/>
        </p:nvSpPr>
        <p:spPr>
          <a:xfrm>
            <a:off x="5605565" y="868321"/>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2400" dirty="0" smtClean="0">
                <a:ln w="0"/>
                <a:solidFill>
                  <a:schemeClr val="bg2"/>
                </a:solidFill>
                <a:effectLst>
                  <a:outerShdw blurRad="38100" dist="19050" dir="2700000" algn="tl" rotWithShape="0">
                    <a:schemeClr val="dk1">
                      <a:alpha val="40000"/>
                    </a:schemeClr>
                  </a:outerShdw>
                </a:effectLst>
              </a:rPr>
              <a:t>Etude de l’existant</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6" name="Rectangle à coins arrondis 45"/>
          <p:cNvSpPr/>
          <p:nvPr/>
        </p:nvSpPr>
        <p:spPr>
          <a:xfrm>
            <a:off x="6801153" y="2514426"/>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Solution proposée</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7" name="Rectangle à coins arrondis 46"/>
          <p:cNvSpPr/>
          <p:nvPr/>
        </p:nvSpPr>
        <p:spPr>
          <a:xfrm>
            <a:off x="6801153" y="3516053"/>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Etude fonctionnelle</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8" name="Rectangle à coins arrondis 47"/>
          <p:cNvSpPr/>
          <p:nvPr/>
        </p:nvSpPr>
        <p:spPr>
          <a:xfrm>
            <a:off x="6381279" y="4446648"/>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Conception</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9" name="Rectangle à coins arrondis 48"/>
          <p:cNvSpPr/>
          <p:nvPr/>
        </p:nvSpPr>
        <p:spPr>
          <a:xfrm>
            <a:off x="5577572" y="5293745"/>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tx1"/>
                </a:solidFill>
                <a:effectLst>
                  <a:outerShdw blurRad="38100" dist="19050" dir="2700000" algn="tl" rotWithShape="0">
                    <a:schemeClr val="dk1">
                      <a:alpha val="40000"/>
                    </a:schemeClr>
                  </a:outerShdw>
                </a:effectLst>
              </a:rPr>
              <a:t>Réalisation</a:t>
            </a:r>
            <a:endParaRPr lang="fr-FR" sz="2400" dirty="0">
              <a:ln w="0"/>
              <a:solidFill>
                <a:schemeClr val="tx1"/>
              </a:solidFill>
              <a:effectLst>
                <a:outerShdw blurRad="38100" dist="19050" dir="2700000" algn="tl" rotWithShape="0">
                  <a:schemeClr val="dk1">
                    <a:alpha val="40000"/>
                  </a:schemeClr>
                </a:outerShdw>
              </a:effectLst>
            </a:endParaRPr>
          </a:p>
        </p:txBody>
      </p:sp>
      <p:grpSp>
        <p:nvGrpSpPr>
          <p:cNvPr id="85" name="Groupe 84"/>
          <p:cNvGrpSpPr/>
          <p:nvPr/>
        </p:nvGrpSpPr>
        <p:grpSpPr>
          <a:xfrm>
            <a:off x="4752881" y="827761"/>
            <a:ext cx="795220" cy="551077"/>
            <a:chOff x="4752881" y="827761"/>
            <a:chExt cx="795220" cy="551077"/>
          </a:xfrm>
        </p:grpSpPr>
        <p:sp>
          <p:nvSpPr>
            <p:cNvPr id="53" name="Hexagone 52"/>
            <p:cNvSpPr/>
            <p:nvPr/>
          </p:nvSpPr>
          <p:spPr>
            <a:xfrm>
              <a:off x="4752881" y="827761"/>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9" name="Chevron 58"/>
            <p:cNvSpPr/>
            <p:nvPr/>
          </p:nvSpPr>
          <p:spPr>
            <a:xfrm>
              <a:off x="5294283" y="828332"/>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7" name="Imag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9583" y="933088"/>
              <a:ext cx="518906" cy="329876"/>
            </a:xfrm>
            <a:prstGeom prst="rect">
              <a:avLst/>
            </a:prstGeom>
          </p:spPr>
        </p:pic>
      </p:grpSp>
      <p:grpSp>
        <p:nvGrpSpPr>
          <p:cNvPr id="87" name="Groupe 86"/>
          <p:cNvGrpSpPr/>
          <p:nvPr/>
        </p:nvGrpSpPr>
        <p:grpSpPr>
          <a:xfrm>
            <a:off x="5652462" y="2501924"/>
            <a:ext cx="1056708" cy="551353"/>
            <a:chOff x="5652462" y="2501924"/>
            <a:chExt cx="1056708" cy="551353"/>
          </a:xfrm>
        </p:grpSpPr>
        <p:sp>
          <p:nvSpPr>
            <p:cNvPr id="55" name="Hexagone 54"/>
            <p:cNvSpPr/>
            <p:nvPr/>
          </p:nvSpPr>
          <p:spPr>
            <a:xfrm>
              <a:off x="5901989" y="2502771"/>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1" name="Chevron 60"/>
            <p:cNvSpPr/>
            <p:nvPr/>
          </p:nvSpPr>
          <p:spPr>
            <a:xfrm>
              <a:off x="6455352" y="2501924"/>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8" name="Imag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2462" y="2544593"/>
              <a:ext cx="802890" cy="459837"/>
            </a:xfrm>
            <a:prstGeom prst="rect">
              <a:avLst/>
            </a:prstGeom>
          </p:spPr>
        </p:pic>
      </p:grpSp>
      <p:grpSp>
        <p:nvGrpSpPr>
          <p:cNvPr id="86" name="Groupe 85"/>
          <p:cNvGrpSpPr/>
          <p:nvPr/>
        </p:nvGrpSpPr>
        <p:grpSpPr>
          <a:xfrm>
            <a:off x="5443982" y="1613688"/>
            <a:ext cx="795220" cy="564501"/>
            <a:chOff x="5443982" y="1613688"/>
            <a:chExt cx="795220" cy="564501"/>
          </a:xfrm>
        </p:grpSpPr>
        <p:sp>
          <p:nvSpPr>
            <p:cNvPr id="54" name="Hexagone 53"/>
            <p:cNvSpPr/>
            <p:nvPr/>
          </p:nvSpPr>
          <p:spPr>
            <a:xfrm>
              <a:off x="5443982" y="1627683"/>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0" name="Chevron 59"/>
            <p:cNvSpPr/>
            <p:nvPr/>
          </p:nvSpPr>
          <p:spPr>
            <a:xfrm>
              <a:off x="5985384" y="1613688"/>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9" name="Imag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1404" y="1651335"/>
              <a:ext cx="426057" cy="474773"/>
            </a:xfrm>
            <a:prstGeom prst="rect">
              <a:avLst/>
            </a:prstGeom>
          </p:spPr>
        </p:pic>
      </p:grpSp>
      <p:grpSp>
        <p:nvGrpSpPr>
          <p:cNvPr id="89" name="Groupe 88"/>
          <p:cNvGrpSpPr/>
          <p:nvPr/>
        </p:nvGrpSpPr>
        <p:grpSpPr>
          <a:xfrm>
            <a:off x="5462644" y="4430692"/>
            <a:ext cx="802376" cy="552466"/>
            <a:chOff x="5462644" y="4430692"/>
            <a:chExt cx="802376" cy="552466"/>
          </a:xfrm>
        </p:grpSpPr>
        <p:sp>
          <p:nvSpPr>
            <p:cNvPr id="57" name="Hexagone 56"/>
            <p:cNvSpPr/>
            <p:nvPr/>
          </p:nvSpPr>
          <p:spPr>
            <a:xfrm>
              <a:off x="5462644" y="4432652"/>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3" name="Chevron 62"/>
            <p:cNvSpPr/>
            <p:nvPr/>
          </p:nvSpPr>
          <p:spPr>
            <a:xfrm>
              <a:off x="6011202" y="4430692"/>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70" name="Imag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0756" y="4544058"/>
              <a:ext cx="390537" cy="390537"/>
            </a:xfrm>
            <a:prstGeom prst="rect">
              <a:avLst/>
            </a:prstGeom>
          </p:spPr>
        </p:pic>
      </p:grpSp>
      <p:sp>
        <p:nvSpPr>
          <p:cNvPr id="71" name="Rectangle à coins arrondis 70"/>
          <p:cNvSpPr/>
          <p:nvPr/>
        </p:nvSpPr>
        <p:spPr>
          <a:xfrm>
            <a:off x="4490275" y="6094814"/>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Conclusion et Perspectives</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74" name="Rectangle à coins arrondis 73"/>
          <p:cNvSpPr/>
          <p:nvPr/>
        </p:nvSpPr>
        <p:spPr>
          <a:xfrm>
            <a:off x="4490275" y="109200"/>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Introduction</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75" name="Hexagone 74"/>
          <p:cNvSpPr/>
          <p:nvPr/>
        </p:nvSpPr>
        <p:spPr>
          <a:xfrm>
            <a:off x="3580970" y="102890"/>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6" name="Chevron 75"/>
          <p:cNvSpPr/>
          <p:nvPr/>
        </p:nvSpPr>
        <p:spPr>
          <a:xfrm>
            <a:off x="4120198" y="93244"/>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grpSp>
        <p:nvGrpSpPr>
          <p:cNvPr id="93" name="Groupe 92"/>
          <p:cNvGrpSpPr/>
          <p:nvPr/>
        </p:nvGrpSpPr>
        <p:grpSpPr>
          <a:xfrm>
            <a:off x="3580971" y="6078858"/>
            <a:ext cx="793045" cy="562934"/>
            <a:chOff x="3580971" y="6078858"/>
            <a:chExt cx="793045" cy="562934"/>
          </a:xfrm>
        </p:grpSpPr>
        <p:sp>
          <p:nvSpPr>
            <p:cNvPr id="72" name="Hexagone 71"/>
            <p:cNvSpPr/>
            <p:nvPr/>
          </p:nvSpPr>
          <p:spPr>
            <a:xfrm>
              <a:off x="3580971" y="6091286"/>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3" name="Chevron 72"/>
            <p:cNvSpPr/>
            <p:nvPr/>
          </p:nvSpPr>
          <p:spPr>
            <a:xfrm>
              <a:off x="4120198" y="6078858"/>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79" name="Image 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28508" y="6126217"/>
              <a:ext cx="377484" cy="455787"/>
            </a:xfrm>
            <a:prstGeom prst="rect">
              <a:avLst/>
            </a:prstGeom>
          </p:spPr>
        </p:pic>
      </p:grpSp>
      <p:grpSp>
        <p:nvGrpSpPr>
          <p:cNvPr id="88" name="Groupe 87"/>
          <p:cNvGrpSpPr/>
          <p:nvPr/>
        </p:nvGrpSpPr>
        <p:grpSpPr>
          <a:xfrm>
            <a:off x="5947780" y="3474286"/>
            <a:ext cx="788517" cy="551147"/>
            <a:chOff x="5947780" y="3474286"/>
            <a:chExt cx="788517" cy="551147"/>
          </a:xfrm>
        </p:grpSpPr>
        <p:sp>
          <p:nvSpPr>
            <p:cNvPr id="56" name="Hexagone 55"/>
            <p:cNvSpPr/>
            <p:nvPr/>
          </p:nvSpPr>
          <p:spPr>
            <a:xfrm>
              <a:off x="5947780" y="3474286"/>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2" name="Chevron 61"/>
            <p:cNvSpPr/>
            <p:nvPr/>
          </p:nvSpPr>
          <p:spPr>
            <a:xfrm>
              <a:off x="6482479" y="3474927"/>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80" name="Image 7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6933" y="3535191"/>
              <a:ext cx="439330" cy="440227"/>
            </a:xfrm>
            <a:prstGeom prst="rect">
              <a:avLst/>
            </a:prstGeom>
          </p:spPr>
        </p:pic>
      </p:grpSp>
      <p:pic>
        <p:nvPicPr>
          <p:cNvPr id="81" name="Image 8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41850" y="85006"/>
            <a:ext cx="531381" cy="531381"/>
          </a:xfrm>
          <a:prstGeom prst="rect">
            <a:avLst/>
          </a:prstGeom>
        </p:spPr>
      </p:pic>
      <p:sp>
        <p:nvSpPr>
          <p:cNvPr id="84" name="ZoneTexte 83"/>
          <p:cNvSpPr txBox="1"/>
          <p:nvPr/>
        </p:nvSpPr>
        <p:spPr>
          <a:xfrm>
            <a:off x="1885383" y="2915536"/>
            <a:ext cx="2418879" cy="861774"/>
          </a:xfrm>
          <a:prstGeom prst="rect">
            <a:avLst/>
          </a:prstGeom>
          <a:noFill/>
        </p:spPr>
        <p:txBody>
          <a:bodyPr wrap="square" rtlCol="0">
            <a:spAutoFit/>
          </a:bodyPr>
          <a:lstStyle/>
          <a:p>
            <a:pPr algn="ctr"/>
            <a:r>
              <a:rPr lang="fr-FR" sz="5000" dirty="0" smtClean="0">
                <a:latin typeface="Arial Black" panose="020B0A04020102020204" pitchFamily="34" charset="0"/>
              </a:rPr>
              <a:t>PLAN</a:t>
            </a:r>
            <a:endParaRPr lang="fr-FR" sz="5000" dirty="0">
              <a:latin typeface="Arial Black" panose="020B0A04020102020204" pitchFamily="34" charset="0"/>
            </a:endParaRPr>
          </a:p>
        </p:txBody>
      </p:sp>
      <p:grpSp>
        <p:nvGrpSpPr>
          <p:cNvPr id="92" name="Groupe 91"/>
          <p:cNvGrpSpPr/>
          <p:nvPr/>
        </p:nvGrpSpPr>
        <p:grpSpPr>
          <a:xfrm>
            <a:off x="4743550" y="5284029"/>
            <a:ext cx="787694" cy="560222"/>
            <a:chOff x="4743550" y="5284029"/>
            <a:chExt cx="787694" cy="560222"/>
          </a:xfrm>
        </p:grpSpPr>
        <p:sp>
          <p:nvSpPr>
            <p:cNvPr id="58" name="Hexagone 57"/>
            <p:cNvSpPr/>
            <p:nvPr/>
          </p:nvSpPr>
          <p:spPr>
            <a:xfrm>
              <a:off x="4743550" y="5293745"/>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pic>
          <p:nvPicPr>
            <p:cNvPr id="77" name="Image 7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19583" y="5293174"/>
              <a:ext cx="470224" cy="513555"/>
            </a:xfrm>
            <a:prstGeom prst="rect">
              <a:avLst/>
            </a:prstGeom>
          </p:spPr>
        </p:pic>
        <p:sp>
          <p:nvSpPr>
            <p:cNvPr id="91" name="Chevron 90"/>
            <p:cNvSpPr/>
            <p:nvPr/>
          </p:nvSpPr>
          <p:spPr>
            <a:xfrm>
              <a:off x="5277426" y="5284029"/>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grpSp>
      <p:grpSp>
        <p:nvGrpSpPr>
          <p:cNvPr id="94" name="Groupe 93"/>
          <p:cNvGrpSpPr/>
          <p:nvPr/>
        </p:nvGrpSpPr>
        <p:grpSpPr>
          <a:xfrm>
            <a:off x="2789582" y="1277758"/>
            <a:ext cx="610479" cy="625178"/>
            <a:chOff x="2202873" y="2144684"/>
            <a:chExt cx="2768138" cy="2797230"/>
          </a:xfrm>
        </p:grpSpPr>
        <p:sp>
          <p:nvSpPr>
            <p:cNvPr id="95" name="Ellipse 94"/>
            <p:cNvSpPr/>
            <p:nvPr/>
          </p:nvSpPr>
          <p:spPr>
            <a:xfrm>
              <a:off x="2202873" y="2144684"/>
              <a:ext cx="2768138" cy="279723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96" name="Ellipse 95"/>
            <p:cNvSpPr/>
            <p:nvPr/>
          </p:nvSpPr>
          <p:spPr>
            <a:xfrm>
              <a:off x="2655916" y="2579022"/>
              <a:ext cx="1862051" cy="1928553"/>
            </a:xfrm>
            <a:prstGeom prst="ellipse">
              <a:avLst/>
            </a:prstGeom>
            <a:solidFill>
              <a:schemeClr val="bg1">
                <a:lumMod val="95000"/>
              </a:schemeClr>
            </a:solidFill>
            <a:ln>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3" name="Slide Number Placeholder 2"/>
          <p:cNvSpPr>
            <a:spLocks noGrp="1"/>
          </p:cNvSpPr>
          <p:nvPr>
            <p:ph type="sldNum" sz="quarter" idx="12"/>
          </p:nvPr>
        </p:nvSpPr>
        <p:spPr/>
        <p:txBody>
          <a:bodyPr/>
          <a:lstStyle/>
          <a:p>
            <a:fld id="{CB5181DC-D8D3-48CB-9D07-F28960D5CD9A}" type="slidenum">
              <a:rPr lang="fr-FR" sz="1800" smtClean="0"/>
              <a:t>22</a:t>
            </a:fld>
            <a:endParaRPr lang="fr-FR" sz="1800" dirty="0"/>
          </a:p>
        </p:txBody>
      </p:sp>
    </p:spTree>
    <p:extLst>
      <p:ext uri="{BB962C8B-B14F-4D97-AF65-F5344CB8AC3E}">
        <p14:creationId xmlns:p14="http://schemas.microsoft.com/office/powerpoint/2010/main" val="25866394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p:nvPr/>
        </p:nvSpPr>
        <p:spPr>
          <a:xfrm>
            <a:off x="0" y="831152"/>
            <a:ext cx="12180792" cy="45719"/>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 name="Shape 241"/>
          <p:cNvSpPr txBox="1"/>
          <p:nvPr/>
        </p:nvSpPr>
        <p:spPr>
          <a:xfrm>
            <a:off x="1351542" y="295621"/>
            <a:ext cx="2390399"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a:solidFill>
                  <a:schemeClr val="accent1"/>
                </a:solidFill>
                <a:latin typeface="Times New Roman"/>
                <a:ea typeface="Times New Roman"/>
                <a:cs typeface="Times New Roman"/>
                <a:sym typeface="Times New Roman"/>
              </a:rPr>
              <a:t>Réalisation</a:t>
            </a:r>
            <a:endParaRPr sz="3600" b="1">
              <a:solidFill>
                <a:schemeClr val="accent1"/>
              </a:solidFill>
              <a:latin typeface="Times New Roman"/>
              <a:ea typeface="Times New Roman"/>
              <a:cs typeface="Times New Roman"/>
              <a:sym typeface="Times New Roman"/>
            </a:endParaRPr>
          </a:p>
        </p:txBody>
      </p:sp>
      <p:sp>
        <p:nvSpPr>
          <p:cNvPr id="20" name="Shape 229"/>
          <p:cNvSpPr txBox="1"/>
          <p:nvPr/>
        </p:nvSpPr>
        <p:spPr>
          <a:xfrm>
            <a:off x="3104444" y="1025096"/>
            <a:ext cx="6163733"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2800" b="1" i="1" dirty="0" smtClean="0">
                <a:solidFill>
                  <a:schemeClr val="dk1"/>
                </a:solidFill>
                <a:latin typeface="Times New Roman"/>
                <a:ea typeface="Times New Roman"/>
                <a:cs typeface="Times New Roman"/>
                <a:sym typeface="Times New Roman"/>
              </a:rPr>
              <a:t>Architecture software de système</a:t>
            </a:r>
            <a:endParaRPr sz="2800" b="1" i="1" dirty="0">
              <a:solidFill>
                <a:schemeClr val="dk1"/>
              </a:solidFill>
              <a:latin typeface="Times New Roman"/>
              <a:ea typeface="Times New Roman"/>
              <a:cs typeface="Times New Roman"/>
              <a:sym typeface="Times New Roman"/>
            </a:endParaRPr>
          </a:p>
        </p:txBody>
      </p:sp>
      <p:sp>
        <p:nvSpPr>
          <p:cNvPr id="2" name="TextBox 1"/>
          <p:cNvSpPr txBox="1"/>
          <p:nvPr/>
        </p:nvSpPr>
        <p:spPr>
          <a:xfrm>
            <a:off x="1907823" y="4346222"/>
            <a:ext cx="8794044"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mtClean="0"/>
              <a:t>Hardware (ESP8266 12 E )</a:t>
            </a:r>
            <a:endParaRPr lang="fr-FR"/>
          </a:p>
        </p:txBody>
      </p:sp>
      <p:sp>
        <p:nvSpPr>
          <p:cNvPr id="6" name="TextBox 5"/>
          <p:cNvSpPr txBox="1"/>
          <p:nvPr/>
        </p:nvSpPr>
        <p:spPr>
          <a:xfrm>
            <a:off x="1907823" y="3855399"/>
            <a:ext cx="8794044"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dirty="0" err="1" smtClean="0"/>
              <a:t>NodeMCU</a:t>
            </a:r>
            <a:r>
              <a:rPr lang="fr-FR" dirty="0" smtClean="0"/>
              <a:t> </a:t>
            </a:r>
            <a:r>
              <a:rPr lang="fr-FR" dirty="0" err="1" smtClean="0"/>
              <a:t>firmeware</a:t>
            </a:r>
            <a:endParaRPr lang="fr-FR" dirty="0"/>
          </a:p>
        </p:txBody>
      </p:sp>
      <p:sp>
        <p:nvSpPr>
          <p:cNvPr id="7" name="TextBox 6"/>
          <p:cNvSpPr txBox="1"/>
          <p:nvPr/>
        </p:nvSpPr>
        <p:spPr>
          <a:xfrm>
            <a:off x="1907823" y="3364576"/>
            <a:ext cx="879404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err="1" smtClean="0"/>
              <a:t>My</a:t>
            </a:r>
            <a:r>
              <a:rPr lang="fr-FR" dirty="0" smtClean="0"/>
              <a:t> application </a:t>
            </a:r>
            <a:endParaRPr lang="fr-FR" dirty="0"/>
          </a:p>
        </p:txBody>
      </p:sp>
      <p:sp>
        <p:nvSpPr>
          <p:cNvPr id="3" name="Slide Number Placeholder 2"/>
          <p:cNvSpPr>
            <a:spLocks noGrp="1"/>
          </p:cNvSpPr>
          <p:nvPr>
            <p:ph type="sldNum" sz="quarter" idx="12"/>
          </p:nvPr>
        </p:nvSpPr>
        <p:spPr>
          <a:xfrm>
            <a:off x="9448800" y="6492875"/>
            <a:ext cx="2743200" cy="365125"/>
          </a:xfrm>
        </p:spPr>
        <p:txBody>
          <a:bodyPr/>
          <a:lstStyle/>
          <a:p>
            <a:fld id="{CB5181DC-D8D3-48CB-9D07-F28960D5CD9A}" type="slidenum">
              <a:rPr lang="fr-FR" sz="1800" smtClean="0"/>
              <a:t>23</a:t>
            </a:fld>
            <a:endParaRPr lang="fr-FR" sz="1800" dirty="0"/>
          </a:p>
        </p:txBody>
      </p:sp>
    </p:spTree>
    <p:extLst>
      <p:ext uri="{BB962C8B-B14F-4D97-AF65-F5344CB8AC3E}">
        <p14:creationId xmlns:p14="http://schemas.microsoft.com/office/powerpoint/2010/main" val="975906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p:nvPr/>
        </p:nvSpPr>
        <p:spPr>
          <a:xfrm>
            <a:off x="0" y="831152"/>
            <a:ext cx="12180792" cy="166597"/>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 name="Shape 200"/>
          <p:cNvSpPr txBox="1"/>
          <p:nvPr/>
        </p:nvSpPr>
        <p:spPr>
          <a:xfrm>
            <a:off x="2966660" y="1239622"/>
            <a:ext cx="9049871" cy="536537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Font typeface="Noto Sans Symbols"/>
              <a:buNone/>
            </a:pPr>
            <a:endParaRPr sz="1800" b="1">
              <a:solidFill>
                <a:srgbClr val="595959"/>
              </a:solidFill>
              <a:latin typeface="Arial"/>
              <a:ea typeface="Arial"/>
              <a:cs typeface="Arial"/>
              <a:sym typeface="Arial"/>
            </a:endParaRPr>
          </a:p>
        </p:txBody>
      </p:sp>
      <p:sp>
        <p:nvSpPr>
          <p:cNvPr id="201" name="Shape 201"/>
          <p:cNvSpPr txBox="1"/>
          <p:nvPr/>
        </p:nvSpPr>
        <p:spPr>
          <a:xfrm>
            <a:off x="1351542" y="295621"/>
            <a:ext cx="2390399"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a:solidFill>
                  <a:schemeClr val="accent1"/>
                </a:solidFill>
                <a:latin typeface="Times New Roman"/>
                <a:ea typeface="Times New Roman"/>
                <a:cs typeface="Times New Roman"/>
                <a:sym typeface="Times New Roman"/>
              </a:rPr>
              <a:t>Réalisation</a:t>
            </a:r>
            <a:endParaRPr sz="3600" b="1">
              <a:solidFill>
                <a:schemeClr val="accent1"/>
              </a:solidFill>
              <a:latin typeface="Times New Roman"/>
              <a:ea typeface="Times New Roman"/>
              <a:cs typeface="Times New Roman"/>
              <a:sym typeface="Times New Roman"/>
            </a:endParaRPr>
          </a:p>
        </p:txBody>
      </p:sp>
      <p:sp>
        <p:nvSpPr>
          <p:cNvPr id="202" name="Shape 202"/>
          <p:cNvSpPr txBox="1"/>
          <p:nvPr/>
        </p:nvSpPr>
        <p:spPr>
          <a:xfrm>
            <a:off x="4397464" y="1239622"/>
            <a:ext cx="338586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800" b="1" i="1" dirty="0">
                <a:solidFill>
                  <a:schemeClr val="dk1"/>
                </a:solidFill>
                <a:latin typeface="Times New Roman"/>
                <a:ea typeface="Times New Roman"/>
                <a:cs typeface="Times New Roman"/>
                <a:sym typeface="Times New Roman"/>
              </a:rPr>
              <a:t>Contraintes du choix </a:t>
            </a:r>
            <a:endParaRPr sz="2800" b="1" i="1" dirty="0">
              <a:solidFill>
                <a:schemeClr val="dk1"/>
              </a:solidFill>
              <a:latin typeface="Times New Roman"/>
              <a:ea typeface="Times New Roman"/>
              <a:cs typeface="Times New Roman"/>
              <a:sym typeface="Times New Roman"/>
            </a:endParaRPr>
          </a:p>
        </p:txBody>
      </p:sp>
      <p:sp>
        <p:nvSpPr>
          <p:cNvPr id="203" name="Shape 203"/>
          <p:cNvSpPr txBox="1"/>
          <p:nvPr/>
        </p:nvSpPr>
        <p:spPr>
          <a:xfrm>
            <a:off x="596698" y="4390464"/>
            <a:ext cx="364202"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800" b="1">
                <a:solidFill>
                  <a:schemeClr val="lt1"/>
                </a:solidFill>
                <a:latin typeface="Times New Roman"/>
                <a:ea typeface="Times New Roman"/>
                <a:cs typeface="Times New Roman"/>
                <a:sym typeface="Times New Roman"/>
              </a:rPr>
              <a:t>8</a:t>
            </a:r>
            <a:endParaRPr/>
          </a:p>
        </p:txBody>
      </p:sp>
      <p:sp>
        <p:nvSpPr>
          <p:cNvPr id="204" name="Shape 204"/>
          <p:cNvSpPr txBox="1">
            <a:spLocks noGrp="1"/>
          </p:cNvSpPr>
          <p:nvPr>
            <p:ph type="body" idx="1"/>
          </p:nvPr>
        </p:nvSpPr>
        <p:spPr>
          <a:xfrm>
            <a:off x="596698" y="2230996"/>
            <a:ext cx="7005105" cy="4842156"/>
          </a:xfrm>
          <a:prstGeom prst="rect">
            <a:avLst/>
          </a:prstGeom>
          <a:noFill/>
          <a:ln>
            <a:noFill/>
          </a:ln>
        </p:spPr>
        <p:txBody>
          <a:bodyPr spcFirstLastPara="1" wrap="square" lIns="91425" tIns="45700" rIns="91425" bIns="45700" anchor="t" anchorCtr="0">
            <a:noAutofit/>
          </a:bodyPr>
          <a:lstStyle/>
          <a:p>
            <a:pPr marL="228600" marR="0" lvl="0" indent="-228600" algn="l" rtl="0">
              <a:lnSpc>
                <a:spcPct val="130000"/>
              </a:lnSpc>
              <a:spcBef>
                <a:spcPts val="0"/>
              </a:spcBef>
              <a:spcAft>
                <a:spcPts val="0"/>
              </a:spcAft>
              <a:buClr>
                <a:schemeClr val="dk1"/>
              </a:buClr>
              <a:buSzPts val="2720"/>
              <a:buFont typeface="Arial"/>
              <a:buChar char="•"/>
            </a:pPr>
            <a:r>
              <a:rPr lang="fr-FR" sz="2400" i="0" u="none" strike="noStrike" cap="none" dirty="0">
                <a:solidFill>
                  <a:schemeClr val="dk1"/>
                </a:solidFill>
                <a:latin typeface="Times New Roman"/>
                <a:ea typeface="Times New Roman"/>
                <a:cs typeface="Times New Roman"/>
                <a:sym typeface="Times New Roman"/>
              </a:rPr>
              <a:t>Prix</a:t>
            </a:r>
            <a:endParaRPr sz="2400" dirty="0"/>
          </a:p>
          <a:p>
            <a:pPr marL="228600" marR="0" lvl="0" indent="-228600" algn="l" rtl="0">
              <a:lnSpc>
                <a:spcPct val="130000"/>
              </a:lnSpc>
              <a:spcBef>
                <a:spcPts val="1000"/>
              </a:spcBef>
              <a:spcAft>
                <a:spcPts val="0"/>
              </a:spcAft>
              <a:buClr>
                <a:schemeClr val="dk1"/>
              </a:buClr>
              <a:buSzPts val="2720"/>
              <a:buFont typeface="Arial"/>
              <a:buChar char="•"/>
            </a:pPr>
            <a:r>
              <a:rPr lang="fr-FR" sz="2400" i="0" u="none" strike="noStrike" cap="none" dirty="0">
                <a:solidFill>
                  <a:schemeClr val="dk1"/>
                </a:solidFill>
                <a:latin typeface="Times New Roman"/>
                <a:ea typeface="Times New Roman"/>
                <a:cs typeface="Times New Roman"/>
                <a:sym typeface="Times New Roman"/>
              </a:rPr>
              <a:t>Encombrement</a:t>
            </a:r>
            <a:endParaRPr sz="2400" dirty="0"/>
          </a:p>
          <a:p>
            <a:pPr marL="228600" marR="0" lvl="0" indent="-228600" algn="l" rtl="0">
              <a:lnSpc>
                <a:spcPct val="130000"/>
              </a:lnSpc>
              <a:spcBef>
                <a:spcPts val="1000"/>
              </a:spcBef>
              <a:spcAft>
                <a:spcPts val="0"/>
              </a:spcAft>
              <a:buClr>
                <a:schemeClr val="dk1"/>
              </a:buClr>
              <a:buSzPts val="2720"/>
              <a:buFont typeface="Arial"/>
              <a:buChar char="•"/>
            </a:pPr>
            <a:r>
              <a:rPr lang="fr-FR" sz="2400" i="0" u="none" strike="noStrike" cap="none" dirty="0">
                <a:solidFill>
                  <a:schemeClr val="dk1"/>
                </a:solidFill>
                <a:latin typeface="Times New Roman"/>
                <a:ea typeface="Times New Roman"/>
                <a:cs typeface="Times New Roman"/>
                <a:sym typeface="Times New Roman"/>
              </a:rPr>
              <a:t>Tendance de la technologie</a:t>
            </a:r>
            <a:endParaRPr sz="2400" dirty="0"/>
          </a:p>
          <a:p>
            <a:pPr marL="228600" marR="0" lvl="0" indent="-228600" algn="l" rtl="0">
              <a:lnSpc>
                <a:spcPct val="130000"/>
              </a:lnSpc>
              <a:spcBef>
                <a:spcPts val="1000"/>
              </a:spcBef>
              <a:spcAft>
                <a:spcPts val="0"/>
              </a:spcAft>
              <a:buClr>
                <a:schemeClr val="dk1"/>
              </a:buClr>
              <a:buSzPts val="2720"/>
              <a:buFont typeface="Arial"/>
              <a:buChar char="•"/>
            </a:pPr>
            <a:r>
              <a:rPr lang="fr-FR" sz="2400" i="0" u="none" strike="noStrike" cap="none" dirty="0">
                <a:solidFill>
                  <a:schemeClr val="dk1"/>
                </a:solidFill>
                <a:latin typeface="Times New Roman"/>
                <a:ea typeface="Times New Roman"/>
                <a:cs typeface="Times New Roman"/>
                <a:sym typeface="Times New Roman"/>
              </a:rPr>
              <a:t>Consommation</a:t>
            </a:r>
            <a:endParaRPr sz="2400" dirty="0"/>
          </a:p>
          <a:p>
            <a:pPr marL="228600" marR="0" lvl="0" indent="-228600" algn="l" rtl="0">
              <a:lnSpc>
                <a:spcPct val="130000"/>
              </a:lnSpc>
              <a:spcBef>
                <a:spcPts val="1000"/>
              </a:spcBef>
              <a:spcAft>
                <a:spcPts val="0"/>
              </a:spcAft>
              <a:buClr>
                <a:schemeClr val="dk1"/>
              </a:buClr>
              <a:buSzPts val="2720"/>
              <a:buFont typeface="Arial"/>
              <a:buChar char="•"/>
            </a:pPr>
            <a:r>
              <a:rPr lang="fr-FR" sz="2400" i="0" u="none" strike="noStrike" cap="none" dirty="0">
                <a:solidFill>
                  <a:schemeClr val="dk1"/>
                </a:solidFill>
                <a:latin typeface="Times New Roman"/>
                <a:ea typeface="Times New Roman"/>
                <a:cs typeface="Times New Roman"/>
                <a:sym typeface="Times New Roman"/>
              </a:rPr>
              <a:t>Disponibilité des équipements sur le marché </a:t>
            </a:r>
            <a:endParaRPr sz="2400" dirty="0"/>
          </a:p>
          <a:p>
            <a:pPr marL="228600" marR="0" lvl="0" indent="-228600" algn="l" rtl="0">
              <a:lnSpc>
                <a:spcPct val="130000"/>
              </a:lnSpc>
              <a:spcBef>
                <a:spcPts val="1000"/>
              </a:spcBef>
              <a:spcAft>
                <a:spcPts val="0"/>
              </a:spcAft>
              <a:buClr>
                <a:schemeClr val="dk1"/>
              </a:buClr>
              <a:buSzPts val="2720"/>
              <a:buFont typeface="Arial"/>
              <a:buChar char="•"/>
            </a:pPr>
            <a:r>
              <a:rPr lang="fr-FR" sz="2400" i="0" u="none" strike="noStrike" cap="none" dirty="0">
                <a:solidFill>
                  <a:schemeClr val="dk1"/>
                </a:solidFill>
                <a:latin typeface="Times New Roman"/>
                <a:ea typeface="Times New Roman"/>
                <a:cs typeface="Times New Roman"/>
                <a:sym typeface="Times New Roman"/>
              </a:rPr>
              <a:t>Performance</a:t>
            </a:r>
            <a:endParaRPr sz="2400" dirty="0"/>
          </a:p>
          <a:p>
            <a:pPr marL="228600" marR="0" lvl="0" indent="-228600" algn="l" rtl="0">
              <a:lnSpc>
                <a:spcPct val="130000"/>
              </a:lnSpc>
              <a:spcBef>
                <a:spcPts val="1000"/>
              </a:spcBef>
              <a:spcAft>
                <a:spcPts val="0"/>
              </a:spcAft>
              <a:buClr>
                <a:schemeClr val="dk1"/>
              </a:buClr>
              <a:buSzPts val="2720"/>
              <a:buFont typeface="Arial"/>
              <a:buChar char="•"/>
            </a:pPr>
            <a:r>
              <a:rPr lang="fr-FR" sz="2400" i="0" u="none" strike="noStrike" cap="none" dirty="0">
                <a:solidFill>
                  <a:schemeClr val="dk1"/>
                </a:solidFill>
                <a:latin typeface="Times New Roman"/>
                <a:ea typeface="Times New Roman"/>
                <a:cs typeface="Times New Roman"/>
                <a:sym typeface="Times New Roman"/>
              </a:rPr>
              <a:t>Flexibilité d’installation</a:t>
            </a:r>
            <a:endParaRPr sz="2400" i="0" u="none" strike="noStrike" cap="none" dirty="0">
              <a:solidFill>
                <a:schemeClr val="dk1"/>
              </a:solidFill>
              <a:latin typeface="Times New Roman"/>
              <a:ea typeface="Times New Roman"/>
              <a:cs typeface="Times New Roman"/>
              <a:sym typeface="Times New Roman"/>
            </a:endParaRPr>
          </a:p>
        </p:txBody>
      </p:sp>
      <p:sp>
        <p:nvSpPr>
          <p:cNvPr id="2" name="Slide Number Placeholder 1"/>
          <p:cNvSpPr>
            <a:spLocks noGrp="1"/>
          </p:cNvSpPr>
          <p:nvPr>
            <p:ph type="sldNum" sz="quarter" idx="12"/>
          </p:nvPr>
        </p:nvSpPr>
        <p:spPr>
          <a:xfrm>
            <a:off x="9448800" y="6481746"/>
            <a:ext cx="2743200" cy="365125"/>
          </a:xfrm>
        </p:spPr>
        <p:txBody>
          <a:bodyPr/>
          <a:lstStyle/>
          <a:p>
            <a:fld id="{CB5181DC-D8D3-48CB-9D07-F28960D5CD9A}" type="slidenum">
              <a:rPr lang="fr-FR" sz="1800" smtClean="0"/>
              <a:t>24</a:t>
            </a:fld>
            <a:endParaRPr lang="fr-FR" sz="1800" dirty="0"/>
          </a:p>
        </p:txBody>
      </p:sp>
    </p:spTree>
    <p:extLst>
      <p:ext uri="{BB962C8B-B14F-4D97-AF65-F5344CB8AC3E}">
        <p14:creationId xmlns:p14="http://schemas.microsoft.com/office/powerpoint/2010/main" val="1705796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0" y="831152"/>
            <a:ext cx="12180792" cy="166597"/>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Shape 212"/>
          <p:cNvSpPr txBox="1"/>
          <p:nvPr/>
        </p:nvSpPr>
        <p:spPr>
          <a:xfrm>
            <a:off x="2966660" y="1239622"/>
            <a:ext cx="9049871" cy="536537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Font typeface="Noto Sans Symbols"/>
              <a:buNone/>
            </a:pPr>
            <a:endParaRPr sz="1800" b="1">
              <a:solidFill>
                <a:srgbClr val="595959"/>
              </a:solidFill>
              <a:latin typeface="Arial"/>
              <a:ea typeface="Arial"/>
              <a:cs typeface="Arial"/>
              <a:sym typeface="Arial"/>
            </a:endParaRPr>
          </a:p>
        </p:txBody>
      </p:sp>
      <p:sp>
        <p:nvSpPr>
          <p:cNvPr id="213" name="Shape 213"/>
          <p:cNvSpPr txBox="1"/>
          <p:nvPr/>
        </p:nvSpPr>
        <p:spPr>
          <a:xfrm>
            <a:off x="1351542" y="295621"/>
            <a:ext cx="2390399"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a:solidFill>
                  <a:schemeClr val="accent1"/>
                </a:solidFill>
                <a:latin typeface="Times New Roman"/>
                <a:ea typeface="Times New Roman"/>
                <a:cs typeface="Times New Roman"/>
                <a:sym typeface="Times New Roman"/>
              </a:rPr>
              <a:t>Réalisation</a:t>
            </a:r>
            <a:endParaRPr sz="3600" b="1">
              <a:solidFill>
                <a:schemeClr val="accent1"/>
              </a:solidFill>
              <a:latin typeface="Times New Roman"/>
              <a:ea typeface="Times New Roman"/>
              <a:cs typeface="Times New Roman"/>
              <a:sym typeface="Times New Roman"/>
            </a:endParaRPr>
          </a:p>
        </p:txBody>
      </p:sp>
      <p:sp>
        <p:nvSpPr>
          <p:cNvPr id="214" name="Shape 214"/>
          <p:cNvSpPr txBox="1"/>
          <p:nvPr/>
        </p:nvSpPr>
        <p:spPr>
          <a:xfrm>
            <a:off x="2867253" y="997749"/>
            <a:ext cx="6659195"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800" b="1" i="1" dirty="0">
                <a:solidFill>
                  <a:schemeClr val="dk1"/>
                </a:solidFill>
                <a:latin typeface="Times New Roman"/>
                <a:ea typeface="Times New Roman"/>
                <a:cs typeface="Times New Roman"/>
                <a:sym typeface="Times New Roman"/>
              </a:rPr>
              <a:t>Choix de la technologie de communication</a:t>
            </a:r>
            <a:endParaRPr sz="2800" b="1" i="1" dirty="0">
              <a:solidFill>
                <a:schemeClr val="dk1"/>
              </a:solidFill>
              <a:latin typeface="Times New Roman"/>
              <a:ea typeface="Times New Roman"/>
              <a:cs typeface="Times New Roman"/>
              <a:sym typeface="Times New Roman"/>
            </a:endParaRPr>
          </a:p>
        </p:txBody>
      </p:sp>
      <p:pic>
        <p:nvPicPr>
          <p:cNvPr id="216" name="Shape 216" descr="http://www.campingauvergne.com/wp-content/uploads/2014/11/wifi-logo-.jpg"/>
          <p:cNvPicPr preferRelativeResize="0"/>
          <p:nvPr/>
        </p:nvPicPr>
        <p:blipFill rotWithShape="1">
          <a:blip r:embed="rId3">
            <a:alphaModFix/>
          </a:blip>
          <a:srcRect/>
          <a:stretch/>
        </p:blipFill>
        <p:spPr>
          <a:xfrm>
            <a:off x="7004584" y="1687566"/>
            <a:ext cx="1947505" cy="1236256"/>
          </a:xfrm>
          <a:prstGeom prst="rect">
            <a:avLst/>
          </a:prstGeom>
          <a:noFill/>
          <a:ln>
            <a:noFill/>
          </a:ln>
        </p:spPr>
      </p:pic>
      <p:sp>
        <p:nvSpPr>
          <p:cNvPr id="217" name="Shape 217"/>
          <p:cNvSpPr txBox="1"/>
          <p:nvPr/>
        </p:nvSpPr>
        <p:spPr>
          <a:xfrm>
            <a:off x="596698" y="4390464"/>
            <a:ext cx="364202"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800" b="1">
                <a:solidFill>
                  <a:schemeClr val="lt1"/>
                </a:solidFill>
                <a:latin typeface="Times New Roman"/>
                <a:ea typeface="Times New Roman"/>
                <a:cs typeface="Times New Roman"/>
                <a:sym typeface="Times New Roman"/>
              </a:rPr>
              <a:t>8</a:t>
            </a:r>
            <a:endParaRPr/>
          </a:p>
        </p:txBody>
      </p:sp>
      <p:sp>
        <p:nvSpPr>
          <p:cNvPr id="219" name="Shape 219"/>
          <p:cNvSpPr txBox="1"/>
          <p:nvPr/>
        </p:nvSpPr>
        <p:spPr>
          <a:xfrm>
            <a:off x="308379" y="3529625"/>
            <a:ext cx="5537024" cy="3500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000" b="1" dirty="0">
                <a:solidFill>
                  <a:schemeClr val="dk1"/>
                </a:solidFill>
                <a:latin typeface="Times New Roman"/>
                <a:ea typeface="Times New Roman"/>
                <a:cs typeface="Times New Roman"/>
                <a:sym typeface="Times New Roman"/>
              </a:rPr>
              <a:t>Avantages:</a:t>
            </a:r>
            <a:endParaRPr dirty="0"/>
          </a:p>
          <a:p>
            <a:pPr marL="285750" marR="0" lvl="0" indent="-285750" algn="l" rtl="0">
              <a:spcBef>
                <a:spcPts val="0"/>
              </a:spcBef>
              <a:spcAft>
                <a:spcPts val="0"/>
              </a:spcAft>
              <a:buClr>
                <a:schemeClr val="dk1"/>
              </a:buClr>
              <a:buSzPts val="2000"/>
              <a:buFont typeface="Arial"/>
              <a:buChar char="•"/>
            </a:pPr>
            <a:r>
              <a:rPr lang="fr-FR" sz="2000" dirty="0">
                <a:solidFill>
                  <a:schemeClr val="dk1"/>
                </a:solidFill>
                <a:latin typeface="Times New Roman"/>
                <a:ea typeface="Times New Roman"/>
                <a:cs typeface="Times New Roman"/>
                <a:sym typeface="Times New Roman"/>
              </a:rPr>
              <a:t>S</a:t>
            </a:r>
            <a:r>
              <a:rPr lang="fr-FR" sz="2000" dirty="0" smtClean="0">
                <a:solidFill>
                  <a:schemeClr val="dk1"/>
                </a:solidFill>
                <a:latin typeface="Times New Roman"/>
                <a:ea typeface="Times New Roman"/>
                <a:cs typeface="Times New Roman"/>
                <a:sym typeface="Times New Roman"/>
              </a:rPr>
              <a:t>écurité </a:t>
            </a:r>
            <a:r>
              <a:rPr lang="fr-FR" sz="2000" dirty="0">
                <a:solidFill>
                  <a:schemeClr val="dk1"/>
                </a:solidFill>
                <a:latin typeface="Times New Roman"/>
                <a:ea typeface="Times New Roman"/>
                <a:cs typeface="Times New Roman"/>
                <a:sym typeface="Times New Roman"/>
              </a:rPr>
              <a:t>des données</a:t>
            </a:r>
            <a:endParaRPr dirty="0"/>
          </a:p>
          <a:p>
            <a:pPr marL="285750" marR="0" lvl="0" indent="-285750" algn="l" rtl="0">
              <a:spcBef>
                <a:spcPts val="0"/>
              </a:spcBef>
              <a:spcAft>
                <a:spcPts val="0"/>
              </a:spcAft>
              <a:buClr>
                <a:schemeClr val="dk1"/>
              </a:buClr>
              <a:buSzPts val="2000"/>
              <a:buFont typeface="Arial"/>
              <a:buChar char="•"/>
            </a:pPr>
            <a:r>
              <a:rPr lang="fr-FR" sz="2000" dirty="0" smtClean="0">
                <a:solidFill>
                  <a:schemeClr val="dk1"/>
                </a:solidFill>
                <a:latin typeface="Times New Roman"/>
                <a:ea typeface="Times New Roman"/>
                <a:cs typeface="Times New Roman"/>
                <a:sym typeface="Times New Roman"/>
              </a:rPr>
              <a:t>Consommation faible</a:t>
            </a:r>
          </a:p>
          <a:p>
            <a:pPr marL="285750" marR="0" lvl="0" indent="-285750" algn="l" rtl="0">
              <a:spcBef>
                <a:spcPts val="0"/>
              </a:spcBef>
              <a:spcAft>
                <a:spcPts val="0"/>
              </a:spcAft>
              <a:buClr>
                <a:schemeClr val="dk1"/>
              </a:buClr>
              <a:buSzPts val="2000"/>
              <a:buFont typeface="Arial"/>
              <a:buChar char="•"/>
            </a:pPr>
            <a:r>
              <a:rPr lang="fr-FR" sz="2000" dirty="0" smtClean="0">
                <a:solidFill>
                  <a:schemeClr val="dk1"/>
                </a:solidFill>
                <a:latin typeface="Times New Roman"/>
                <a:ea typeface="Times New Roman"/>
                <a:cs typeface="Times New Roman"/>
                <a:sym typeface="Times New Roman"/>
              </a:rPr>
              <a:t>Long porté</a:t>
            </a:r>
          </a:p>
          <a:p>
            <a:pPr marL="285750" marR="0" lvl="0" indent="-285750" algn="l" rtl="0">
              <a:spcBef>
                <a:spcPts val="0"/>
              </a:spcBef>
              <a:spcAft>
                <a:spcPts val="0"/>
              </a:spcAft>
              <a:buClr>
                <a:schemeClr val="dk1"/>
              </a:buClr>
              <a:buSzPts val="2000"/>
              <a:buFont typeface="Arial"/>
              <a:buChar char="•"/>
            </a:pPr>
            <a:endParaRPr sz="20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fr-FR" sz="2000" b="1" dirty="0">
                <a:solidFill>
                  <a:schemeClr val="dk1"/>
                </a:solidFill>
                <a:latin typeface="Times New Roman"/>
                <a:ea typeface="Times New Roman"/>
                <a:cs typeface="Times New Roman"/>
                <a:sym typeface="Times New Roman"/>
              </a:rPr>
              <a:t>Inconvénients:</a:t>
            </a:r>
            <a:endParaRPr dirty="0"/>
          </a:p>
          <a:p>
            <a:pPr marL="285750" marR="0" lvl="0" indent="-285750" algn="l" rtl="0">
              <a:spcBef>
                <a:spcPts val="0"/>
              </a:spcBef>
              <a:spcAft>
                <a:spcPts val="0"/>
              </a:spcAft>
              <a:buClr>
                <a:schemeClr val="dk1"/>
              </a:buClr>
              <a:buSzPts val="2000"/>
              <a:buFont typeface="Arial"/>
              <a:buChar char="•"/>
            </a:pPr>
            <a:r>
              <a:rPr lang="en-US" sz="2000" dirty="0" smtClean="0">
                <a:solidFill>
                  <a:schemeClr val="dk1"/>
                </a:solidFill>
                <a:latin typeface="Times New Roman"/>
                <a:ea typeface="Times New Roman"/>
                <a:cs typeface="Times New Roman"/>
                <a:sym typeface="Times New Roman"/>
              </a:rPr>
              <a:t>U</a:t>
            </a:r>
            <a:r>
              <a:rPr lang="fr-FR" sz="2000" dirty="0" smtClean="0">
                <a:solidFill>
                  <a:schemeClr val="dk1"/>
                </a:solidFill>
                <a:latin typeface="Times New Roman"/>
                <a:ea typeface="Times New Roman"/>
                <a:cs typeface="Times New Roman"/>
                <a:sym typeface="Times New Roman"/>
              </a:rPr>
              <a:t>utilisation sous License de la bande 868Mhz en </a:t>
            </a:r>
            <a:r>
              <a:rPr lang="fr-FR" sz="2000" dirty="0" err="1" smtClean="0">
                <a:solidFill>
                  <a:schemeClr val="dk1"/>
                </a:solidFill>
                <a:latin typeface="Times New Roman"/>
                <a:ea typeface="Times New Roman"/>
                <a:cs typeface="Times New Roman"/>
                <a:sym typeface="Times New Roman"/>
              </a:rPr>
              <a:t>tunisie</a:t>
            </a:r>
            <a:endParaRPr lang="fr-FR" sz="2000" dirty="0" smtClean="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2000"/>
              <a:buFont typeface="Arial"/>
              <a:buChar char="•"/>
            </a:pPr>
            <a:r>
              <a:rPr lang="fr-FR" sz="2000" dirty="0" smtClean="0">
                <a:solidFill>
                  <a:schemeClr val="dk1"/>
                </a:solidFill>
                <a:latin typeface="Times New Roman"/>
                <a:ea typeface="Times New Roman"/>
                <a:cs typeface="Times New Roman"/>
                <a:sym typeface="Times New Roman"/>
              </a:rPr>
              <a:t>Sensibilité envers les </a:t>
            </a:r>
            <a:r>
              <a:rPr lang="fr-FR" sz="2000" dirty="0">
                <a:solidFill>
                  <a:schemeClr val="dk1"/>
                </a:solidFill>
                <a:latin typeface="Times New Roman"/>
                <a:ea typeface="Times New Roman"/>
                <a:cs typeface="Times New Roman"/>
                <a:sym typeface="Times New Roman"/>
              </a:rPr>
              <a:t>interférences et les </a:t>
            </a:r>
            <a:r>
              <a:rPr lang="fr-FR" sz="2000" dirty="0" smtClean="0">
                <a:solidFill>
                  <a:schemeClr val="dk1"/>
                </a:solidFill>
                <a:latin typeface="Times New Roman"/>
                <a:ea typeface="Times New Roman"/>
                <a:cs typeface="Times New Roman"/>
                <a:sym typeface="Times New Roman"/>
              </a:rPr>
              <a:t>parasites</a:t>
            </a:r>
          </a:p>
          <a:p>
            <a:pPr marL="285750" indent="-285750">
              <a:buClr>
                <a:schemeClr val="dk1"/>
              </a:buClr>
              <a:buSzPts val="2000"/>
              <a:buFont typeface="Arial"/>
              <a:buChar char="•"/>
            </a:pPr>
            <a:r>
              <a:rPr lang="fr-FR" sz="2000" dirty="0">
                <a:solidFill>
                  <a:schemeClr val="dk1"/>
                </a:solidFill>
                <a:latin typeface="Times New Roman"/>
                <a:ea typeface="Times New Roman"/>
                <a:cs typeface="Times New Roman"/>
                <a:sym typeface="Times New Roman"/>
              </a:rPr>
              <a:t>Débit de transmission des données </a:t>
            </a:r>
            <a:r>
              <a:rPr lang="fr-FR" sz="2000" dirty="0" smtClean="0">
                <a:solidFill>
                  <a:schemeClr val="dk1"/>
                </a:solidFill>
                <a:latin typeface="Times New Roman"/>
                <a:ea typeface="Times New Roman"/>
                <a:cs typeface="Times New Roman"/>
                <a:sym typeface="Times New Roman"/>
              </a:rPr>
              <a:t>limité</a:t>
            </a:r>
            <a:endParaRPr sz="2000" dirty="0">
              <a:solidFill>
                <a:schemeClr val="dk1"/>
              </a:solidFill>
              <a:latin typeface="Times New Roman"/>
              <a:ea typeface="Times New Roman"/>
              <a:cs typeface="Times New Roman"/>
              <a:sym typeface="Times New Roman"/>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0" name="Shape 220"/>
          <p:cNvSpPr txBox="1"/>
          <p:nvPr/>
        </p:nvSpPr>
        <p:spPr>
          <a:xfrm>
            <a:off x="5845403" y="3497912"/>
            <a:ext cx="6335389" cy="28315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000" b="1" dirty="0">
                <a:solidFill>
                  <a:schemeClr val="dk1"/>
                </a:solidFill>
                <a:latin typeface="Times New Roman"/>
                <a:ea typeface="Times New Roman"/>
                <a:cs typeface="Times New Roman"/>
                <a:sym typeface="Times New Roman"/>
              </a:rPr>
              <a:t>Avantages:</a:t>
            </a:r>
            <a:endParaRPr dirty="0"/>
          </a:p>
          <a:p>
            <a:pPr marL="285750" indent="-285750">
              <a:buClr>
                <a:schemeClr val="dk1"/>
              </a:buClr>
              <a:buSzPts val="2000"/>
              <a:buFont typeface="Arial"/>
              <a:buChar char="•"/>
            </a:pPr>
            <a:r>
              <a:rPr lang="fr-FR" sz="2000" dirty="0">
                <a:solidFill>
                  <a:schemeClr val="dk1"/>
                </a:solidFill>
                <a:latin typeface="Times New Roman"/>
                <a:ea typeface="Times New Roman"/>
                <a:cs typeface="Times New Roman"/>
                <a:sym typeface="Calibri"/>
              </a:rPr>
              <a:t>Présente dans la majorité des appareils</a:t>
            </a:r>
            <a:endParaRPr sz="2000" dirty="0">
              <a:solidFill>
                <a:schemeClr val="dk1"/>
              </a:solidFill>
              <a:latin typeface="Times New Roman"/>
              <a:ea typeface="Times New Roman"/>
              <a:cs typeface="Times New Roman"/>
            </a:endParaRPr>
          </a:p>
          <a:p>
            <a:pPr marL="285750" marR="0" lvl="0" indent="-285750" algn="l" rtl="0">
              <a:spcBef>
                <a:spcPts val="0"/>
              </a:spcBef>
              <a:spcAft>
                <a:spcPts val="0"/>
              </a:spcAft>
              <a:buClr>
                <a:schemeClr val="dk1"/>
              </a:buClr>
              <a:buSzPts val="2000"/>
              <a:buFont typeface="Arial"/>
              <a:buChar char="•"/>
            </a:pPr>
            <a:r>
              <a:rPr lang="fr-FR" sz="2000" dirty="0">
                <a:solidFill>
                  <a:schemeClr val="dk1"/>
                </a:solidFill>
                <a:latin typeface="Times New Roman"/>
                <a:ea typeface="Times New Roman"/>
                <a:cs typeface="Times New Roman"/>
                <a:sym typeface="Times New Roman"/>
              </a:rPr>
              <a:t>Excellente solution pour bénéficier d’un grand nombre</a:t>
            </a:r>
            <a:endParaRPr dirty="0"/>
          </a:p>
          <a:p>
            <a:pPr marL="0" marR="0" lvl="0" indent="0" algn="l" rtl="0">
              <a:spcBef>
                <a:spcPts val="0"/>
              </a:spcBef>
              <a:spcAft>
                <a:spcPts val="0"/>
              </a:spcAft>
              <a:buNone/>
            </a:pPr>
            <a:r>
              <a:rPr lang="fr-FR" sz="2000" dirty="0">
                <a:solidFill>
                  <a:schemeClr val="dk1"/>
                </a:solidFill>
                <a:latin typeface="Times New Roman"/>
                <a:ea typeface="Times New Roman"/>
                <a:cs typeface="Times New Roman"/>
                <a:sym typeface="Times New Roman"/>
              </a:rPr>
              <a:t>des appareils connectés</a:t>
            </a:r>
            <a:endParaRPr dirty="0"/>
          </a:p>
          <a:p>
            <a:pPr marL="342900" marR="0" lvl="0" indent="-342900" algn="l" rtl="0">
              <a:spcBef>
                <a:spcPts val="0"/>
              </a:spcBef>
              <a:spcAft>
                <a:spcPts val="0"/>
              </a:spcAft>
              <a:buClr>
                <a:schemeClr val="dk1"/>
              </a:buClr>
              <a:buSzPts val="2000"/>
              <a:buFont typeface="Arial"/>
              <a:buChar char="•"/>
            </a:pPr>
            <a:r>
              <a:rPr lang="fr-FR" sz="2000" dirty="0">
                <a:solidFill>
                  <a:schemeClr val="dk1"/>
                </a:solidFill>
                <a:latin typeface="Times New Roman"/>
                <a:ea typeface="Times New Roman"/>
                <a:cs typeface="Times New Roman"/>
                <a:sym typeface="Times New Roman"/>
              </a:rPr>
              <a:t>Ne peut être impacté par les interférences et les parasites</a:t>
            </a:r>
            <a:endParaRPr dirty="0"/>
          </a:p>
          <a:p>
            <a:pPr marL="342900" marR="0" lvl="0" indent="-342900" algn="l" rtl="0">
              <a:spcBef>
                <a:spcPts val="0"/>
              </a:spcBef>
              <a:spcAft>
                <a:spcPts val="0"/>
              </a:spcAft>
              <a:buClr>
                <a:schemeClr val="dk1"/>
              </a:buClr>
              <a:buSzPts val="2000"/>
              <a:buFont typeface="Arial"/>
              <a:buChar char="•"/>
            </a:pPr>
            <a:r>
              <a:rPr lang="fr-FR" sz="2000" dirty="0">
                <a:solidFill>
                  <a:schemeClr val="dk1"/>
                </a:solidFill>
                <a:latin typeface="Times New Roman"/>
                <a:ea typeface="Times New Roman"/>
                <a:cs typeface="Times New Roman"/>
                <a:sym typeface="Times New Roman"/>
              </a:rPr>
              <a:t>Faible prix </a:t>
            </a:r>
            <a:endParaRPr lang="fr-FR" sz="2000" dirty="0" smtClean="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2000"/>
              <a:buFont typeface="Arial"/>
              <a:buChar char="•"/>
            </a:pPr>
            <a:endParaRPr dirty="0"/>
          </a:p>
          <a:p>
            <a:pPr marL="0" marR="0" lvl="0" indent="0" algn="l" rtl="0">
              <a:spcBef>
                <a:spcPts val="0"/>
              </a:spcBef>
              <a:spcAft>
                <a:spcPts val="0"/>
              </a:spcAft>
              <a:buNone/>
            </a:pPr>
            <a:r>
              <a:rPr lang="fr-FR" sz="2000" b="1" dirty="0">
                <a:solidFill>
                  <a:schemeClr val="dk1"/>
                </a:solidFill>
                <a:latin typeface="Times New Roman"/>
                <a:ea typeface="Times New Roman"/>
                <a:cs typeface="Times New Roman"/>
                <a:sym typeface="Times New Roman"/>
              </a:rPr>
              <a:t>Inconvénients:</a:t>
            </a:r>
            <a:endParaRPr dirty="0"/>
          </a:p>
          <a:p>
            <a:pPr marL="285750" marR="0" lvl="0" indent="-285750" algn="l" rtl="0">
              <a:spcBef>
                <a:spcPts val="0"/>
              </a:spcBef>
              <a:spcAft>
                <a:spcPts val="0"/>
              </a:spcAft>
              <a:buClr>
                <a:schemeClr val="dk1"/>
              </a:buClr>
              <a:buSzPts val="2000"/>
              <a:buFont typeface="Arial"/>
              <a:buChar char="•"/>
            </a:pPr>
            <a:r>
              <a:rPr lang="fr-FR" sz="2000" dirty="0">
                <a:solidFill>
                  <a:schemeClr val="dk1"/>
                </a:solidFill>
                <a:latin typeface="Times New Roman"/>
                <a:ea typeface="Times New Roman"/>
                <a:cs typeface="Times New Roman"/>
                <a:sym typeface="Times New Roman"/>
              </a:rPr>
              <a:t>débit du signal s’affaiblit avec la présence des obstacles</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2" name="Picture 1"/>
          <p:cNvPicPr>
            <a:picLocks noChangeAspect="1"/>
          </p:cNvPicPr>
          <p:nvPr/>
        </p:nvPicPr>
        <p:blipFill rotWithShape="1">
          <a:blip r:embed="rId4"/>
          <a:srcRect t="26262" b="25541"/>
          <a:stretch/>
        </p:blipFill>
        <p:spPr>
          <a:xfrm>
            <a:off x="308379" y="1608125"/>
            <a:ext cx="3627583" cy="1062350"/>
          </a:xfrm>
          <a:prstGeom prst="rect">
            <a:avLst/>
          </a:prstGeom>
        </p:spPr>
      </p:pic>
      <p:sp>
        <p:nvSpPr>
          <p:cNvPr id="4" name="Slide Number Placeholder 3"/>
          <p:cNvSpPr>
            <a:spLocks noGrp="1"/>
          </p:cNvSpPr>
          <p:nvPr>
            <p:ph type="sldNum" sz="quarter" idx="12"/>
          </p:nvPr>
        </p:nvSpPr>
        <p:spPr/>
        <p:txBody>
          <a:bodyPr/>
          <a:lstStyle/>
          <a:p>
            <a:fld id="{CB5181DC-D8D3-48CB-9D07-F28960D5CD9A}" type="slidenum">
              <a:rPr lang="fr-FR" sz="1800" smtClean="0"/>
              <a:t>25</a:t>
            </a:fld>
            <a:endParaRPr lang="fr-FR" sz="1800" dirty="0"/>
          </a:p>
        </p:txBody>
      </p:sp>
    </p:spTree>
    <p:extLst>
      <p:ext uri="{BB962C8B-B14F-4D97-AF65-F5344CB8AC3E}">
        <p14:creationId xmlns:p14="http://schemas.microsoft.com/office/powerpoint/2010/main" val="3806770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p:nvPr/>
        </p:nvSpPr>
        <p:spPr>
          <a:xfrm>
            <a:off x="0" y="831152"/>
            <a:ext cx="12180792" cy="45719"/>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8" name="Shape 228"/>
          <p:cNvSpPr txBox="1"/>
          <p:nvPr/>
        </p:nvSpPr>
        <p:spPr>
          <a:xfrm>
            <a:off x="1351542" y="295621"/>
            <a:ext cx="2390399"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a:solidFill>
                  <a:schemeClr val="accent1"/>
                </a:solidFill>
                <a:latin typeface="Times New Roman"/>
                <a:ea typeface="Times New Roman"/>
                <a:cs typeface="Times New Roman"/>
                <a:sym typeface="Times New Roman"/>
              </a:rPr>
              <a:t>Réalisation</a:t>
            </a:r>
            <a:endParaRPr sz="3600" b="1">
              <a:solidFill>
                <a:schemeClr val="accent1"/>
              </a:solidFill>
              <a:latin typeface="Times New Roman"/>
              <a:ea typeface="Times New Roman"/>
              <a:cs typeface="Times New Roman"/>
              <a:sym typeface="Times New Roman"/>
            </a:endParaRPr>
          </a:p>
        </p:txBody>
      </p:sp>
      <p:sp>
        <p:nvSpPr>
          <p:cNvPr id="229" name="Shape 229"/>
          <p:cNvSpPr txBox="1"/>
          <p:nvPr/>
        </p:nvSpPr>
        <p:spPr>
          <a:xfrm>
            <a:off x="3104444" y="1105073"/>
            <a:ext cx="6163733"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2800" b="1" i="1" dirty="0" smtClean="0">
                <a:solidFill>
                  <a:schemeClr val="dk1"/>
                </a:solidFill>
                <a:latin typeface="Times New Roman"/>
                <a:ea typeface="Times New Roman"/>
                <a:cs typeface="Times New Roman"/>
                <a:sym typeface="Times New Roman"/>
              </a:rPr>
              <a:t>La carte </a:t>
            </a:r>
            <a:r>
              <a:rPr lang="fr-FR" sz="2800" b="1" i="1" dirty="0" err="1" smtClean="0">
                <a:solidFill>
                  <a:schemeClr val="dk1"/>
                </a:solidFill>
                <a:latin typeface="Times New Roman"/>
                <a:ea typeface="Times New Roman"/>
                <a:cs typeface="Times New Roman"/>
                <a:sym typeface="Times New Roman"/>
              </a:rPr>
              <a:t>nodeMCU</a:t>
            </a:r>
            <a:r>
              <a:rPr lang="fr-FR" sz="2800" b="1" i="1" dirty="0" smtClean="0">
                <a:solidFill>
                  <a:schemeClr val="dk1"/>
                </a:solidFill>
                <a:latin typeface="Times New Roman"/>
                <a:ea typeface="Times New Roman"/>
                <a:cs typeface="Times New Roman"/>
                <a:sym typeface="Times New Roman"/>
              </a:rPr>
              <a:t> </a:t>
            </a:r>
            <a:endParaRPr sz="2800" b="1" i="1" dirty="0">
              <a:solidFill>
                <a:schemeClr val="dk1"/>
              </a:solidFill>
              <a:latin typeface="Times New Roman"/>
              <a:ea typeface="Times New Roman"/>
              <a:cs typeface="Times New Roman"/>
              <a:sym typeface="Times New Roman"/>
            </a:endParaRPr>
          </a:p>
        </p:txBody>
      </p:sp>
      <p:sp>
        <p:nvSpPr>
          <p:cNvPr id="231" name="Shape 231"/>
          <p:cNvSpPr txBox="1"/>
          <p:nvPr/>
        </p:nvSpPr>
        <p:spPr>
          <a:xfrm>
            <a:off x="7391610" y="1979327"/>
            <a:ext cx="3753134" cy="5078313"/>
          </a:xfrm>
          <a:prstGeom prst="rect">
            <a:avLst/>
          </a:prstGeom>
          <a:noFill/>
          <a:ln>
            <a:noFill/>
          </a:ln>
        </p:spPr>
        <p:txBody>
          <a:bodyPr spcFirstLastPara="1" wrap="square" lIns="91425" tIns="45700" rIns="91425" bIns="45700" anchor="t" anchorCtr="0">
            <a:noAutofit/>
          </a:bodyPr>
          <a:lstStyle/>
          <a:p>
            <a:pPr>
              <a:lnSpc>
                <a:spcPct val="150000"/>
              </a:lnSpc>
              <a:buClr>
                <a:schemeClr val="dk1"/>
              </a:buClr>
              <a:buSzPts val="2400"/>
            </a:pPr>
            <a:r>
              <a:rPr lang="fr-FR" sz="2400" b="1" i="1" dirty="0" smtClean="0">
                <a:solidFill>
                  <a:schemeClr val="dk1"/>
                </a:solidFill>
                <a:latin typeface="Times New Roman"/>
                <a:ea typeface="Times New Roman"/>
                <a:cs typeface="Times New Roman"/>
                <a:sym typeface="Times New Roman"/>
              </a:rPr>
              <a:t>ESP8266 12 E:</a:t>
            </a:r>
            <a:endParaRPr lang="fr-FR" sz="2400" b="1" dirty="0" smtClean="0">
              <a:solidFill>
                <a:schemeClr val="dk1"/>
              </a:solidFill>
              <a:latin typeface="Times New Roman"/>
              <a:ea typeface="Times New Roman"/>
              <a:cs typeface="Times New Roman"/>
              <a:sym typeface="Times New Roman"/>
            </a:endParaRPr>
          </a:p>
          <a:p>
            <a:pPr marL="285750" marR="0" lvl="0" indent="-285750" algn="l" rtl="0">
              <a:lnSpc>
                <a:spcPct val="150000"/>
              </a:lnSpc>
              <a:spcBef>
                <a:spcPts val="0"/>
              </a:spcBef>
              <a:spcAft>
                <a:spcPts val="0"/>
              </a:spcAft>
              <a:buClr>
                <a:schemeClr val="dk1"/>
              </a:buClr>
              <a:buSzPts val="2400"/>
              <a:buFont typeface="Arial"/>
              <a:buChar char="•"/>
            </a:pPr>
            <a:r>
              <a:rPr lang="fr-FR" sz="1600" b="1" dirty="0" smtClean="0">
                <a:solidFill>
                  <a:schemeClr val="dk1"/>
                </a:solidFill>
                <a:latin typeface="Times New Roman"/>
                <a:ea typeface="Times New Roman"/>
                <a:cs typeface="Times New Roman"/>
                <a:sym typeface="Times New Roman"/>
              </a:rPr>
              <a:t>Fabricant </a:t>
            </a:r>
            <a:r>
              <a:rPr lang="fr-FR" sz="1600" b="1" dirty="0">
                <a:solidFill>
                  <a:schemeClr val="dk1"/>
                </a:solidFill>
                <a:latin typeface="Times New Roman"/>
                <a:ea typeface="Times New Roman"/>
                <a:cs typeface="Times New Roman"/>
                <a:sym typeface="Times New Roman"/>
              </a:rPr>
              <a:t>: </a:t>
            </a:r>
            <a:r>
              <a:rPr lang="fr-FR" sz="1600" dirty="0" err="1">
                <a:solidFill>
                  <a:schemeClr val="dk1"/>
                </a:solidFill>
                <a:latin typeface="Times New Roman"/>
                <a:ea typeface="Times New Roman"/>
                <a:cs typeface="Times New Roman"/>
                <a:sym typeface="Times New Roman"/>
              </a:rPr>
              <a:t>Espressif</a:t>
            </a:r>
            <a:r>
              <a:rPr lang="fr-FR" sz="1600" dirty="0">
                <a:solidFill>
                  <a:schemeClr val="dk1"/>
                </a:solidFill>
                <a:latin typeface="Times New Roman"/>
                <a:ea typeface="Times New Roman"/>
                <a:cs typeface="Times New Roman"/>
                <a:sym typeface="Times New Roman"/>
              </a:rPr>
              <a:t> </a:t>
            </a:r>
            <a:endParaRPr sz="1600" dirty="0">
              <a:solidFill>
                <a:schemeClr val="dk1"/>
              </a:solidFill>
              <a:latin typeface="Times New Roman"/>
              <a:ea typeface="Times New Roman"/>
              <a:cs typeface="Times New Roman"/>
              <a:sym typeface="Times New Roman"/>
            </a:endParaRPr>
          </a:p>
          <a:p>
            <a:pPr marL="285750" marR="0" lvl="0" indent="-285750" algn="l" rtl="0">
              <a:lnSpc>
                <a:spcPct val="150000"/>
              </a:lnSpc>
              <a:spcBef>
                <a:spcPts val="0"/>
              </a:spcBef>
              <a:spcAft>
                <a:spcPts val="0"/>
              </a:spcAft>
              <a:buClr>
                <a:schemeClr val="dk1"/>
              </a:buClr>
              <a:buSzPts val="2400"/>
              <a:buFont typeface="Arial"/>
              <a:buChar char="•"/>
            </a:pPr>
            <a:r>
              <a:rPr lang="fr-FR" sz="1600" b="1" dirty="0">
                <a:solidFill>
                  <a:schemeClr val="dk1"/>
                </a:solidFill>
                <a:latin typeface="Times New Roman"/>
                <a:ea typeface="Times New Roman"/>
                <a:cs typeface="Times New Roman"/>
                <a:sym typeface="Times New Roman"/>
              </a:rPr>
              <a:t>CPU : </a:t>
            </a:r>
            <a:r>
              <a:rPr lang="fr-FR" sz="1600" dirty="0" err="1">
                <a:solidFill>
                  <a:schemeClr val="dk1"/>
                </a:solidFill>
                <a:latin typeface="Times New Roman"/>
                <a:ea typeface="Times New Roman"/>
                <a:cs typeface="Times New Roman"/>
                <a:sym typeface="Times New Roman"/>
              </a:rPr>
              <a:t>Tensilica</a:t>
            </a:r>
            <a:r>
              <a:rPr lang="fr-FR" sz="1600" dirty="0">
                <a:solidFill>
                  <a:schemeClr val="dk1"/>
                </a:solidFill>
                <a:latin typeface="Times New Roman"/>
                <a:ea typeface="Times New Roman"/>
                <a:cs typeface="Times New Roman"/>
                <a:sym typeface="Times New Roman"/>
              </a:rPr>
              <a:t> </a:t>
            </a:r>
            <a:r>
              <a:rPr lang="fr-FR" sz="1600" dirty="0" err="1">
                <a:solidFill>
                  <a:schemeClr val="dk1"/>
                </a:solidFill>
                <a:latin typeface="Times New Roman"/>
                <a:ea typeface="Times New Roman"/>
                <a:cs typeface="Times New Roman"/>
                <a:sym typeface="Times New Roman"/>
              </a:rPr>
              <a:t>Xtensa</a:t>
            </a:r>
            <a:r>
              <a:rPr lang="fr-FR" sz="1600" dirty="0">
                <a:solidFill>
                  <a:schemeClr val="dk1"/>
                </a:solidFill>
                <a:latin typeface="Times New Roman"/>
                <a:ea typeface="Times New Roman"/>
                <a:cs typeface="Times New Roman"/>
                <a:sym typeface="Times New Roman"/>
              </a:rPr>
              <a:t> LX106 </a:t>
            </a:r>
            <a:endParaRPr sz="1600" dirty="0">
              <a:solidFill>
                <a:schemeClr val="dk1"/>
              </a:solidFill>
              <a:latin typeface="Times New Roman"/>
              <a:ea typeface="Times New Roman"/>
              <a:cs typeface="Times New Roman"/>
              <a:sym typeface="Times New Roman"/>
            </a:endParaRPr>
          </a:p>
          <a:p>
            <a:pPr marL="285750" marR="0" lvl="0" indent="-285750" algn="l" rtl="0">
              <a:lnSpc>
                <a:spcPct val="150000"/>
              </a:lnSpc>
              <a:spcBef>
                <a:spcPts val="0"/>
              </a:spcBef>
              <a:spcAft>
                <a:spcPts val="0"/>
              </a:spcAft>
              <a:buClr>
                <a:schemeClr val="dk1"/>
              </a:buClr>
              <a:buSzPts val="2400"/>
              <a:buFont typeface="Arial"/>
              <a:buChar char="•"/>
            </a:pPr>
            <a:r>
              <a:rPr lang="fr-FR" sz="1600" b="1" dirty="0">
                <a:solidFill>
                  <a:schemeClr val="dk1"/>
                </a:solidFill>
                <a:latin typeface="Times New Roman"/>
                <a:ea typeface="Times New Roman"/>
                <a:cs typeface="Times New Roman"/>
                <a:sym typeface="Times New Roman"/>
              </a:rPr>
              <a:t>RAM : </a:t>
            </a:r>
            <a:r>
              <a:rPr lang="fr-FR" sz="1600" dirty="0" smtClean="0">
                <a:solidFill>
                  <a:schemeClr val="dk1"/>
                </a:solidFill>
                <a:latin typeface="Times New Roman"/>
                <a:ea typeface="Times New Roman"/>
                <a:cs typeface="Times New Roman"/>
                <a:sym typeface="Times New Roman"/>
              </a:rPr>
              <a:t>256 </a:t>
            </a:r>
            <a:r>
              <a:rPr lang="fr-FR" sz="1600" dirty="0">
                <a:solidFill>
                  <a:schemeClr val="dk1"/>
                </a:solidFill>
                <a:latin typeface="Times New Roman"/>
                <a:ea typeface="Times New Roman"/>
                <a:cs typeface="Times New Roman"/>
                <a:sym typeface="Times New Roman"/>
              </a:rPr>
              <a:t>Ko </a:t>
            </a:r>
            <a:endParaRPr sz="1600" dirty="0">
              <a:solidFill>
                <a:schemeClr val="dk1"/>
              </a:solidFill>
              <a:latin typeface="Times New Roman"/>
              <a:ea typeface="Times New Roman"/>
              <a:cs typeface="Times New Roman"/>
              <a:sym typeface="Times New Roman"/>
            </a:endParaRPr>
          </a:p>
          <a:p>
            <a:pPr marL="285750" marR="0" lvl="0" indent="-285750" algn="l" rtl="0">
              <a:lnSpc>
                <a:spcPct val="150000"/>
              </a:lnSpc>
              <a:spcBef>
                <a:spcPts val="0"/>
              </a:spcBef>
              <a:spcAft>
                <a:spcPts val="0"/>
              </a:spcAft>
              <a:buClr>
                <a:schemeClr val="dk1"/>
              </a:buClr>
              <a:buSzPts val="2400"/>
              <a:buFont typeface="Arial"/>
              <a:buChar char="•"/>
            </a:pPr>
            <a:r>
              <a:rPr lang="fr-FR" sz="1600" b="1" dirty="0">
                <a:solidFill>
                  <a:schemeClr val="dk1"/>
                </a:solidFill>
                <a:latin typeface="Times New Roman"/>
                <a:ea typeface="Times New Roman"/>
                <a:cs typeface="Times New Roman"/>
                <a:sym typeface="Times New Roman"/>
              </a:rPr>
              <a:t>Mémoire flash: </a:t>
            </a:r>
            <a:r>
              <a:rPr lang="fr-FR" sz="1600" dirty="0" smtClean="0">
                <a:solidFill>
                  <a:schemeClr val="dk1"/>
                </a:solidFill>
                <a:latin typeface="Times New Roman"/>
                <a:ea typeface="Times New Roman"/>
                <a:cs typeface="Times New Roman"/>
                <a:sym typeface="Times New Roman"/>
              </a:rPr>
              <a:t>4Mo</a:t>
            </a:r>
            <a:endParaRPr sz="1600" dirty="0">
              <a:solidFill>
                <a:schemeClr val="dk1"/>
              </a:solidFill>
              <a:latin typeface="Times New Roman"/>
              <a:ea typeface="Times New Roman"/>
              <a:cs typeface="Times New Roman"/>
              <a:sym typeface="Times New Roman"/>
            </a:endParaRPr>
          </a:p>
          <a:p>
            <a:pPr marL="285750" marR="0" lvl="0" indent="-285750" algn="l" rtl="0">
              <a:lnSpc>
                <a:spcPct val="150000"/>
              </a:lnSpc>
              <a:spcBef>
                <a:spcPts val="0"/>
              </a:spcBef>
              <a:spcAft>
                <a:spcPts val="0"/>
              </a:spcAft>
              <a:buClr>
                <a:schemeClr val="dk1"/>
              </a:buClr>
              <a:buSzPts val="2400"/>
              <a:buFont typeface="Arial"/>
              <a:buChar char="•"/>
            </a:pPr>
            <a:r>
              <a:rPr lang="fr-FR" sz="1600" b="1" dirty="0">
                <a:solidFill>
                  <a:schemeClr val="dk1"/>
                </a:solidFill>
                <a:latin typeface="Times New Roman"/>
                <a:ea typeface="Times New Roman"/>
                <a:cs typeface="Times New Roman"/>
                <a:sym typeface="Times New Roman"/>
              </a:rPr>
              <a:t>WIFI : </a:t>
            </a:r>
            <a:r>
              <a:rPr lang="fr-FR" sz="1600" dirty="0">
                <a:solidFill>
                  <a:schemeClr val="dk1"/>
                </a:solidFill>
                <a:latin typeface="Times New Roman"/>
                <a:ea typeface="Times New Roman"/>
                <a:cs typeface="Times New Roman"/>
                <a:sym typeface="Times New Roman"/>
              </a:rPr>
              <a:t>IEEE802.11 b/g/n</a:t>
            </a:r>
            <a:endParaRPr sz="1050" dirty="0"/>
          </a:p>
          <a:p>
            <a:pPr marL="285750" marR="0" lvl="0" indent="-285750" algn="l" rtl="0">
              <a:lnSpc>
                <a:spcPct val="150000"/>
              </a:lnSpc>
              <a:spcBef>
                <a:spcPts val="0"/>
              </a:spcBef>
              <a:spcAft>
                <a:spcPts val="0"/>
              </a:spcAft>
              <a:buClr>
                <a:schemeClr val="dk1"/>
              </a:buClr>
              <a:buSzPts val="2400"/>
              <a:buFont typeface="Arial"/>
              <a:buChar char="•"/>
            </a:pPr>
            <a:r>
              <a:rPr lang="fr-FR" sz="1600" b="1" dirty="0">
                <a:solidFill>
                  <a:schemeClr val="dk1"/>
                </a:solidFill>
                <a:latin typeface="Times New Roman"/>
                <a:ea typeface="Times New Roman"/>
                <a:cs typeface="Times New Roman"/>
                <a:sym typeface="Times New Roman"/>
              </a:rPr>
              <a:t>WEP, WPA/WPA2</a:t>
            </a:r>
            <a:endParaRPr sz="1050" dirty="0"/>
          </a:p>
          <a:p>
            <a:pPr marL="285750" marR="0" lvl="0" indent="-285750" algn="l" rtl="0">
              <a:lnSpc>
                <a:spcPct val="150000"/>
              </a:lnSpc>
              <a:spcBef>
                <a:spcPts val="0"/>
              </a:spcBef>
              <a:spcAft>
                <a:spcPts val="0"/>
              </a:spcAft>
              <a:buClr>
                <a:schemeClr val="dk1"/>
              </a:buClr>
              <a:buSzPts val="2400"/>
              <a:buFont typeface="Arial"/>
              <a:buChar char="•"/>
            </a:pPr>
            <a:r>
              <a:rPr lang="fr-FR" sz="1600" dirty="0">
                <a:solidFill>
                  <a:schemeClr val="dk1"/>
                </a:solidFill>
                <a:latin typeface="Times New Roman"/>
                <a:ea typeface="Times New Roman"/>
                <a:cs typeface="Times New Roman"/>
                <a:sym typeface="Times New Roman"/>
              </a:rPr>
              <a:t>1 UART</a:t>
            </a:r>
            <a:endParaRPr sz="1050" dirty="0"/>
          </a:p>
          <a:p>
            <a:pPr marL="285750" marR="0" lvl="0" indent="-285750" algn="l" rtl="0">
              <a:lnSpc>
                <a:spcPct val="150000"/>
              </a:lnSpc>
              <a:spcBef>
                <a:spcPts val="0"/>
              </a:spcBef>
              <a:spcAft>
                <a:spcPts val="0"/>
              </a:spcAft>
              <a:buClr>
                <a:schemeClr val="dk1"/>
              </a:buClr>
              <a:buSzPts val="2400"/>
              <a:buFont typeface="Arial"/>
              <a:buChar char="•"/>
            </a:pPr>
            <a:r>
              <a:rPr lang="fr-FR" sz="1600" b="1" dirty="0">
                <a:solidFill>
                  <a:schemeClr val="dk1"/>
                </a:solidFill>
                <a:latin typeface="Times New Roman"/>
                <a:ea typeface="Times New Roman"/>
                <a:cs typeface="Times New Roman"/>
                <a:sym typeface="Times New Roman"/>
              </a:rPr>
              <a:t>Programmable</a:t>
            </a:r>
            <a:endParaRPr sz="1600" b="1" dirty="0">
              <a:solidFill>
                <a:schemeClr val="dk1"/>
              </a:solidFill>
              <a:latin typeface="Times New Roman"/>
              <a:ea typeface="Times New Roman"/>
              <a:cs typeface="Times New Roman"/>
              <a:sym typeface="Times New Roman"/>
            </a:endParaRPr>
          </a:p>
        </p:txBody>
      </p:sp>
      <p:pic>
        <p:nvPicPr>
          <p:cNvPr id="3" name="Picture 2"/>
          <p:cNvPicPr>
            <a:picLocks noChangeAspect="1"/>
          </p:cNvPicPr>
          <p:nvPr/>
        </p:nvPicPr>
        <p:blipFill>
          <a:blip r:embed="rId3"/>
          <a:stretch>
            <a:fillRect/>
          </a:stretch>
        </p:blipFill>
        <p:spPr>
          <a:xfrm>
            <a:off x="9586983" y="4628444"/>
            <a:ext cx="2116771" cy="2116771"/>
          </a:xfrm>
          <a:prstGeom prst="rect">
            <a:avLst/>
          </a:prstGeom>
        </p:spPr>
      </p:pic>
      <p:pic>
        <p:nvPicPr>
          <p:cNvPr id="4" name="Picture 3"/>
          <p:cNvPicPr>
            <a:picLocks noChangeAspect="1"/>
          </p:cNvPicPr>
          <p:nvPr/>
        </p:nvPicPr>
        <p:blipFill>
          <a:blip r:embed="rId4"/>
          <a:stretch>
            <a:fillRect/>
          </a:stretch>
        </p:blipFill>
        <p:spPr>
          <a:xfrm>
            <a:off x="969481" y="1856495"/>
            <a:ext cx="5544920" cy="4393354"/>
          </a:xfrm>
          <a:prstGeom prst="rect">
            <a:avLst/>
          </a:prstGeom>
        </p:spPr>
      </p:pic>
      <p:cxnSp>
        <p:nvCxnSpPr>
          <p:cNvPr id="6" name="Straight Arrow Connector 5"/>
          <p:cNvCxnSpPr/>
          <p:nvPr/>
        </p:nvCxnSpPr>
        <p:spPr>
          <a:xfrm flipH="1">
            <a:off x="4301067" y="2269067"/>
            <a:ext cx="3183466"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a:xfrm>
            <a:off x="9437592" y="6492875"/>
            <a:ext cx="2743200" cy="365125"/>
          </a:xfrm>
        </p:spPr>
        <p:txBody>
          <a:bodyPr/>
          <a:lstStyle/>
          <a:p>
            <a:fld id="{CB5181DC-D8D3-48CB-9D07-F28960D5CD9A}" type="slidenum">
              <a:rPr lang="fr-FR" sz="1800" smtClean="0"/>
              <a:t>26</a:t>
            </a:fld>
            <a:endParaRPr lang="fr-FR" sz="1800" dirty="0"/>
          </a:p>
        </p:txBody>
      </p:sp>
    </p:spTree>
    <p:extLst>
      <p:ext uri="{BB962C8B-B14F-4D97-AF65-F5344CB8AC3E}">
        <p14:creationId xmlns:p14="http://schemas.microsoft.com/office/powerpoint/2010/main" val="50331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p:nvPr/>
        </p:nvSpPr>
        <p:spPr>
          <a:xfrm>
            <a:off x="0" y="831152"/>
            <a:ext cx="12180792" cy="45719"/>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 name="Shape 241"/>
          <p:cNvSpPr txBox="1"/>
          <p:nvPr/>
        </p:nvSpPr>
        <p:spPr>
          <a:xfrm>
            <a:off x="1351542" y="295621"/>
            <a:ext cx="2390399"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a:solidFill>
                  <a:schemeClr val="accent1"/>
                </a:solidFill>
                <a:latin typeface="Times New Roman"/>
                <a:ea typeface="Times New Roman"/>
                <a:cs typeface="Times New Roman"/>
                <a:sym typeface="Times New Roman"/>
              </a:rPr>
              <a:t>Réalisation</a:t>
            </a:r>
            <a:endParaRPr sz="3600" b="1">
              <a:solidFill>
                <a:schemeClr val="accent1"/>
              </a:solidFill>
              <a:latin typeface="Times New Roman"/>
              <a:ea typeface="Times New Roman"/>
              <a:cs typeface="Times New Roman"/>
              <a:sym typeface="Times New Roman"/>
            </a:endParaRPr>
          </a:p>
        </p:txBody>
      </p:sp>
      <p:sp>
        <p:nvSpPr>
          <p:cNvPr id="20" name="Shape 229"/>
          <p:cNvSpPr txBox="1"/>
          <p:nvPr/>
        </p:nvSpPr>
        <p:spPr>
          <a:xfrm>
            <a:off x="3104444" y="1025096"/>
            <a:ext cx="6163733"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2800" b="1" i="1" dirty="0" smtClean="0">
                <a:solidFill>
                  <a:schemeClr val="dk1"/>
                </a:solidFill>
                <a:latin typeface="Times New Roman"/>
                <a:ea typeface="Times New Roman"/>
                <a:cs typeface="Times New Roman"/>
                <a:sym typeface="Times New Roman"/>
              </a:rPr>
              <a:t>Architecture hardware de système</a:t>
            </a:r>
            <a:endParaRPr sz="2800" b="1" i="1" dirty="0">
              <a:solidFill>
                <a:schemeClr val="dk1"/>
              </a:solidFill>
              <a:latin typeface="Times New Roman"/>
              <a:ea typeface="Times New Roman"/>
              <a:cs typeface="Times New Roman"/>
              <a:sym typeface="Times New Roman"/>
            </a:endParaRPr>
          </a:p>
        </p:txBody>
      </p:sp>
      <p:pic>
        <p:nvPicPr>
          <p:cNvPr id="3" name="Picture 2"/>
          <p:cNvPicPr>
            <a:picLocks noChangeAspect="1"/>
          </p:cNvPicPr>
          <p:nvPr/>
        </p:nvPicPr>
        <p:blipFill rotWithShape="1">
          <a:blip r:embed="rId3"/>
          <a:srcRect r="46470"/>
          <a:stretch/>
        </p:blipFill>
        <p:spPr>
          <a:xfrm>
            <a:off x="6171816" y="2430826"/>
            <a:ext cx="1272053" cy="2376311"/>
          </a:xfrm>
          <a:prstGeom prst="rect">
            <a:avLst/>
          </a:prstGeom>
        </p:spPr>
      </p:pic>
      <p:pic>
        <p:nvPicPr>
          <p:cNvPr id="5" name="Picture 4"/>
          <p:cNvPicPr>
            <a:picLocks noChangeAspect="1"/>
          </p:cNvPicPr>
          <p:nvPr/>
        </p:nvPicPr>
        <p:blipFill rotWithShape="1">
          <a:blip r:embed="rId4"/>
          <a:srcRect l="43148" t="5256" r="43333" b="5854"/>
          <a:stretch/>
        </p:blipFill>
        <p:spPr>
          <a:xfrm>
            <a:off x="8023177" y="2430826"/>
            <a:ext cx="657885" cy="2343150"/>
          </a:xfrm>
          <a:prstGeom prst="rect">
            <a:avLst/>
          </a:prstGeom>
        </p:spPr>
      </p:pic>
      <p:pic>
        <p:nvPicPr>
          <p:cNvPr id="6" name="Picture 5"/>
          <p:cNvPicPr>
            <a:picLocks noChangeAspect="1"/>
          </p:cNvPicPr>
          <p:nvPr/>
        </p:nvPicPr>
        <p:blipFill rotWithShape="1">
          <a:blip r:embed="rId5"/>
          <a:srcRect r="55068"/>
          <a:stretch/>
        </p:blipFill>
        <p:spPr>
          <a:xfrm>
            <a:off x="3187363" y="2567508"/>
            <a:ext cx="1426612" cy="2120900"/>
          </a:xfrm>
          <a:prstGeom prst="rect">
            <a:avLst/>
          </a:prstGeom>
        </p:spPr>
      </p:pic>
      <p:sp>
        <p:nvSpPr>
          <p:cNvPr id="11" name="Right Arrow 10"/>
          <p:cNvSpPr/>
          <p:nvPr/>
        </p:nvSpPr>
        <p:spPr>
          <a:xfrm>
            <a:off x="4452109" y="3794314"/>
            <a:ext cx="171970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Arrow Connector 18"/>
          <p:cNvCxnSpPr>
            <a:stCxn id="5" idx="1"/>
            <a:endCxn id="3" idx="3"/>
          </p:cNvCxnSpPr>
          <p:nvPr/>
        </p:nvCxnSpPr>
        <p:spPr>
          <a:xfrm flipH="1">
            <a:off x="7443869" y="3602401"/>
            <a:ext cx="579308" cy="165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7" name="TextBox 46"/>
          <p:cNvSpPr txBox="1"/>
          <p:nvPr/>
        </p:nvSpPr>
        <p:spPr>
          <a:xfrm>
            <a:off x="7492449" y="3258305"/>
            <a:ext cx="404278" cy="307777"/>
          </a:xfrm>
          <a:prstGeom prst="rect">
            <a:avLst/>
          </a:prstGeom>
          <a:noFill/>
        </p:spPr>
        <p:txBody>
          <a:bodyPr wrap="none" rtlCol="0">
            <a:spAutoFit/>
          </a:bodyPr>
          <a:lstStyle/>
          <a:p>
            <a:r>
              <a:rPr lang="fr-FR" dirty="0" smtClean="0"/>
              <a:t>5V</a:t>
            </a:r>
          </a:p>
        </p:txBody>
      </p:sp>
      <p:sp>
        <p:nvSpPr>
          <p:cNvPr id="48" name="TextBox 47"/>
          <p:cNvSpPr txBox="1"/>
          <p:nvPr/>
        </p:nvSpPr>
        <p:spPr>
          <a:xfrm>
            <a:off x="4581822" y="3238707"/>
            <a:ext cx="1468672" cy="738664"/>
          </a:xfrm>
          <a:prstGeom prst="rect">
            <a:avLst/>
          </a:prstGeom>
          <a:noFill/>
        </p:spPr>
        <p:txBody>
          <a:bodyPr wrap="none" rtlCol="0">
            <a:spAutoFit/>
          </a:bodyPr>
          <a:lstStyle/>
          <a:p>
            <a:r>
              <a:rPr lang="fr-FR" dirty="0" smtClean="0"/>
              <a:t>Analogique gaz </a:t>
            </a:r>
          </a:p>
          <a:p>
            <a:r>
              <a:rPr lang="fr-FR" dirty="0" smtClean="0"/>
              <a:t>value</a:t>
            </a:r>
          </a:p>
          <a:p>
            <a:endParaRPr lang="fr-FR" dirty="0" smtClean="0"/>
          </a:p>
        </p:txBody>
      </p:sp>
      <p:sp>
        <p:nvSpPr>
          <p:cNvPr id="50" name="TextBox 49"/>
          <p:cNvSpPr txBox="1"/>
          <p:nvPr/>
        </p:nvSpPr>
        <p:spPr>
          <a:xfrm>
            <a:off x="5937955" y="4801593"/>
            <a:ext cx="1810761" cy="523220"/>
          </a:xfrm>
          <a:prstGeom prst="rect">
            <a:avLst/>
          </a:prstGeom>
          <a:noFill/>
        </p:spPr>
        <p:txBody>
          <a:bodyPr wrap="square" rtlCol="0">
            <a:spAutoFit/>
          </a:bodyPr>
          <a:lstStyle/>
          <a:p>
            <a:r>
              <a:rPr lang="fr-FR" dirty="0" smtClean="0"/>
              <a:t>3.3V signal contrôle </a:t>
            </a:r>
          </a:p>
          <a:p>
            <a:r>
              <a:rPr lang="fr-FR" dirty="0" err="1" smtClean="0"/>
              <a:t>level</a:t>
            </a:r>
            <a:endParaRPr lang="fr-FR" dirty="0" smtClean="0"/>
          </a:p>
        </p:txBody>
      </p:sp>
      <p:sp>
        <p:nvSpPr>
          <p:cNvPr id="53" name="TextBox 52"/>
          <p:cNvSpPr txBox="1"/>
          <p:nvPr/>
        </p:nvSpPr>
        <p:spPr>
          <a:xfrm>
            <a:off x="3500128" y="2123049"/>
            <a:ext cx="572593" cy="307777"/>
          </a:xfrm>
          <a:prstGeom prst="rect">
            <a:avLst/>
          </a:prstGeom>
          <a:noFill/>
        </p:spPr>
        <p:txBody>
          <a:bodyPr wrap="none" rtlCol="0">
            <a:spAutoFit/>
          </a:bodyPr>
          <a:lstStyle/>
          <a:p>
            <a:r>
              <a:rPr lang="fr-FR" smtClean="0"/>
              <a:t>MQ5</a:t>
            </a:r>
            <a:endParaRPr lang="fr-FR" dirty="0" smtClean="0"/>
          </a:p>
        </p:txBody>
      </p:sp>
      <p:sp>
        <p:nvSpPr>
          <p:cNvPr id="54" name="TextBox 53"/>
          <p:cNvSpPr txBox="1"/>
          <p:nvPr/>
        </p:nvSpPr>
        <p:spPr>
          <a:xfrm>
            <a:off x="6297124" y="2067045"/>
            <a:ext cx="1021433" cy="307777"/>
          </a:xfrm>
          <a:prstGeom prst="rect">
            <a:avLst/>
          </a:prstGeom>
          <a:noFill/>
        </p:spPr>
        <p:txBody>
          <a:bodyPr wrap="none" rtlCol="0">
            <a:spAutoFit/>
          </a:bodyPr>
          <a:lstStyle/>
          <a:p>
            <a:r>
              <a:rPr lang="fr-FR" smtClean="0"/>
              <a:t>NodeMCU</a:t>
            </a:r>
            <a:endParaRPr lang="fr-FR" dirty="0" smtClean="0"/>
          </a:p>
        </p:txBody>
      </p:sp>
      <p:sp>
        <p:nvSpPr>
          <p:cNvPr id="55" name="TextBox 54"/>
          <p:cNvSpPr txBox="1"/>
          <p:nvPr/>
        </p:nvSpPr>
        <p:spPr>
          <a:xfrm>
            <a:off x="7748716" y="2035070"/>
            <a:ext cx="992579" cy="307777"/>
          </a:xfrm>
          <a:prstGeom prst="rect">
            <a:avLst/>
          </a:prstGeom>
          <a:noFill/>
        </p:spPr>
        <p:txBody>
          <a:bodyPr wrap="none" rtlCol="0">
            <a:spAutoFit/>
          </a:bodyPr>
          <a:lstStyle/>
          <a:p>
            <a:r>
              <a:rPr lang="fr-FR" smtClean="0"/>
              <a:t>PILE 4.7V</a:t>
            </a:r>
            <a:endParaRPr lang="fr-FR" dirty="0" smtClean="0"/>
          </a:p>
        </p:txBody>
      </p:sp>
      <p:pic>
        <p:nvPicPr>
          <p:cNvPr id="2" name="Imag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20663" y="4900081"/>
            <a:ext cx="1793312" cy="1793312"/>
          </a:xfrm>
          <a:prstGeom prst="rect">
            <a:avLst/>
          </a:prstGeom>
        </p:spPr>
      </p:pic>
      <p:sp>
        <p:nvSpPr>
          <p:cNvPr id="32" name="Right Arrow 10"/>
          <p:cNvSpPr/>
          <p:nvPr/>
        </p:nvSpPr>
        <p:spPr>
          <a:xfrm rot="19786330">
            <a:off x="4417741" y="4656571"/>
            <a:ext cx="186967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extBox 49"/>
          <p:cNvSpPr txBox="1"/>
          <p:nvPr/>
        </p:nvSpPr>
        <p:spPr>
          <a:xfrm>
            <a:off x="4303529" y="5915214"/>
            <a:ext cx="1882781" cy="923330"/>
          </a:xfrm>
          <a:prstGeom prst="rect">
            <a:avLst/>
          </a:prstGeom>
          <a:noFill/>
        </p:spPr>
        <p:txBody>
          <a:bodyPr wrap="square" rtlCol="0">
            <a:spAutoFit/>
          </a:bodyPr>
          <a:lstStyle/>
          <a:p>
            <a:r>
              <a:rPr lang="fr-FR" dirty="0" smtClean="0"/>
              <a:t>DHT22 capteur Température / humidité </a:t>
            </a:r>
          </a:p>
        </p:txBody>
      </p:sp>
      <p:sp>
        <p:nvSpPr>
          <p:cNvPr id="4" name="Slide Number Placeholder 3"/>
          <p:cNvSpPr>
            <a:spLocks noGrp="1"/>
          </p:cNvSpPr>
          <p:nvPr>
            <p:ph type="sldNum" sz="quarter" idx="12"/>
          </p:nvPr>
        </p:nvSpPr>
        <p:spPr>
          <a:xfrm>
            <a:off x="9437592" y="6483147"/>
            <a:ext cx="2743200" cy="365125"/>
          </a:xfrm>
        </p:spPr>
        <p:txBody>
          <a:bodyPr/>
          <a:lstStyle/>
          <a:p>
            <a:fld id="{CB5181DC-D8D3-48CB-9D07-F28960D5CD9A}" type="slidenum">
              <a:rPr lang="fr-FR" sz="1800" smtClean="0"/>
              <a:t>27</a:t>
            </a:fld>
            <a:endParaRPr lang="fr-FR" sz="1800" dirty="0"/>
          </a:p>
        </p:txBody>
      </p:sp>
    </p:spTree>
    <p:extLst>
      <p:ext uri="{BB962C8B-B14F-4D97-AF65-F5344CB8AC3E}">
        <p14:creationId xmlns:p14="http://schemas.microsoft.com/office/powerpoint/2010/main" val="2421178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p:nvPr/>
        </p:nvSpPr>
        <p:spPr>
          <a:xfrm>
            <a:off x="0" y="831152"/>
            <a:ext cx="12180792" cy="45719"/>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 name="Shape 241"/>
          <p:cNvSpPr txBox="1"/>
          <p:nvPr/>
        </p:nvSpPr>
        <p:spPr>
          <a:xfrm>
            <a:off x="1351542" y="295621"/>
            <a:ext cx="2390399"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a:solidFill>
                  <a:schemeClr val="accent1"/>
                </a:solidFill>
                <a:latin typeface="Times New Roman"/>
                <a:ea typeface="Times New Roman"/>
                <a:cs typeface="Times New Roman"/>
                <a:sym typeface="Times New Roman"/>
              </a:rPr>
              <a:t>Réalisation</a:t>
            </a:r>
            <a:endParaRPr sz="3600" b="1">
              <a:solidFill>
                <a:schemeClr val="accent1"/>
              </a:solidFill>
              <a:latin typeface="Times New Roman"/>
              <a:ea typeface="Times New Roman"/>
              <a:cs typeface="Times New Roman"/>
              <a:sym typeface="Times New Roman"/>
            </a:endParaRPr>
          </a:p>
        </p:txBody>
      </p:sp>
      <p:sp>
        <p:nvSpPr>
          <p:cNvPr id="20" name="Shape 229"/>
          <p:cNvSpPr txBox="1"/>
          <p:nvPr/>
        </p:nvSpPr>
        <p:spPr>
          <a:xfrm>
            <a:off x="3222978" y="1150792"/>
            <a:ext cx="6163733"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2800" b="1" i="1" dirty="0" smtClean="0">
                <a:solidFill>
                  <a:schemeClr val="dk1"/>
                </a:solidFill>
                <a:latin typeface="Times New Roman"/>
                <a:ea typeface="Times New Roman"/>
                <a:cs typeface="Times New Roman"/>
                <a:sym typeface="Times New Roman"/>
              </a:rPr>
              <a:t>Vue réelle du système </a:t>
            </a:r>
            <a:endParaRPr sz="2800" b="1" i="1" dirty="0">
              <a:solidFill>
                <a:schemeClr val="dk1"/>
              </a:solidFill>
              <a:latin typeface="Times New Roman"/>
              <a:ea typeface="Times New Roman"/>
              <a:cs typeface="Times New Roman"/>
              <a:sym typeface="Times New Roman"/>
            </a:endParaRPr>
          </a:p>
        </p:txBody>
      </p:sp>
      <p:sp>
        <p:nvSpPr>
          <p:cNvPr id="4" name="TextBox 3"/>
          <p:cNvSpPr txBox="1"/>
          <p:nvPr/>
        </p:nvSpPr>
        <p:spPr>
          <a:xfrm>
            <a:off x="3222978" y="5994400"/>
            <a:ext cx="5130800" cy="369332"/>
          </a:xfrm>
          <a:prstGeom prst="rect">
            <a:avLst/>
          </a:prstGeom>
          <a:noFill/>
        </p:spPr>
        <p:txBody>
          <a:bodyPr wrap="square" rtlCol="0">
            <a:spAutoFit/>
          </a:bodyPr>
          <a:lstStyle/>
          <a:p>
            <a:pPr algn="ctr"/>
            <a:r>
              <a:rPr lang="fr-FR" dirty="0" smtClean="0"/>
              <a:t>Photo du prototype </a:t>
            </a:r>
            <a:r>
              <a:rPr lang="fr-FR" dirty="0" err="1" smtClean="0"/>
              <a:t>prévisoire</a:t>
            </a:r>
            <a:r>
              <a:rPr lang="fr-FR" dirty="0" smtClean="0"/>
              <a:t> de notre système </a:t>
            </a:r>
            <a:endParaRPr lang="fr-FR" dirty="0"/>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4004" y="1947933"/>
            <a:ext cx="6228748" cy="3505234"/>
          </a:xfrm>
          <a:prstGeom prst="rect">
            <a:avLst/>
          </a:prstGeom>
        </p:spPr>
      </p:pic>
      <p:sp>
        <p:nvSpPr>
          <p:cNvPr id="3" name="Slide Number Placeholder 2"/>
          <p:cNvSpPr>
            <a:spLocks noGrp="1"/>
          </p:cNvSpPr>
          <p:nvPr>
            <p:ph type="sldNum" sz="quarter" idx="12"/>
          </p:nvPr>
        </p:nvSpPr>
        <p:spPr>
          <a:xfrm>
            <a:off x="9448800" y="6492875"/>
            <a:ext cx="2743200" cy="365125"/>
          </a:xfrm>
        </p:spPr>
        <p:txBody>
          <a:bodyPr/>
          <a:lstStyle/>
          <a:p>
            <a:fld id="{CB5181DC-D8D3-48CB-9D07-F28960D5CD9A}" type="slidenum">
              <a:rPr lang="fr-FR" sz="1800" smtClean="0"/>
              <a:t>28</a:t>
            </a:fld>
            <a:endParaRPr lang="fr-FR" sz="1800" dirty="0"/>
          </a:p>
        </p:txBody>
      </p:sp>
    </p:spTree>
    <p:extLst>
      <p:ext uri="{BB962C8B-B14F-4D97-AF65-F5344CB8AC3E}">
        <p14:creationId xmlns:p14="http://schemas.microsoft.com/office/powerpoint/2010/main" val="3810342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p:nvPr/>
        </p:nvSpPr>
        <p:spPr>
          <a:xfrm>
            <a:off x="0" y="831152"/>
            <a:ext cx="12180792" cy="180799"/>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Shape 307"/>
          <p:cNvSpPr txBox="1"/>
          <p:nvPr/>
        </p:nvSpPr>
        <p:spPr>
          <a:xfrm>
            <a:off x="921239" y="295621"/>
            <a:ext cx="2390399"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a:solidFill>
                  <a:schemeClr val="accent1"/>
                </a:solidFill>
                <a:latin typeface="Times New Roman"/>
                <a:ea typeface="Times New Roman"/>
                <a:cs typeface="Times New Roman"/>
                <a:sym typeface="Times New Roman"/>
              </a:rPr>
              <a:t>Réalisation</a:t>
            </a:r>
            <a:endParaRPr sz="3600" b="1">
              <a:solidFill>
                <a:schemeClr val="accent1"/>
              </a:solidFill>
              <a:latin typeface="Times New Roman"/>
              <a:ea typeface="Times New Roman"/>
              <a:cs typeface="Times New Roman"/>
              <a:sym typeface="Times New Roman"/>
            </a:endParaRPr>
          </a:p>
        </p:txBody>
      </p:sp>
      <p:sp>
        <p:nvSpPr>
          <p:cNvPr id="308" name="Shape 308"/>
          <p:cNvSpPr txBox="1"/>
          <p:nvPr/>
        </p:nvSpPr>
        <p:spPr>
          <a:xfrm>
            <a:off x="2720956" y="1547482"/>
            <a:ext cx="7418867" cy="523220"/>
          </a:xfrm>
          <a:prstGeom prst="rect">
            <a:avLst/>
          </a:prstGeom>
          <a:noFill/>
          <a:ln>
            <a:noFill/>
          </a:ln>
        </p:spPr>
        <p:txBody>
          <a:bodyPr spcFirstLastPara="1" wrap="square" lIns="91425" tIns="45700" rIns="91425" bIns="45700" anchor="t" anchorCtr="0">
            <a:noAutofit/>
          </a:bodyPr>
          <a:lstStyle/>
          <a:p>
            <a:pPr lvl="0"/>
            <a:r>
              <a:rPr lang="fr-FR" sz="2800" b="1" i="1" dirty="0">
                <a:solidFill>
                  <a:schemeClr val="dk1"/>
                </a:solidFill>
                <a:latin typeface="Times New Roman"/>
                <a:ea typeface="Times New Roman"/>
                <a:cs typeface="Times New Roman"/>
                <a:sym typeface="Times New Roman"/>
              </a:rPr>
              <a:t>Choix de la technologie </a:t>
            </a:r>
            <a:r>
              <a:rPr lang="fr-FR" sz="2800" b="1" i="1" dirty="0" smtClean="0">
                <a:solidFill>
                  <a:schemeClr val="dk1"/>
                </a:solidFill>
                <a:latin typeface="Times New Roman"/>
                <a:ea typeface="Times New Roman"/>
                <a:cs typeface="Times New Roman"/>
                <a:sym typeface="Times New Roman"/>
              </a:rPr>
              <a:t> pour  l’application web </a:t>
            </a:r>
            <a:endParaRPr sz="2800" b="1" i="1" dirty="0">
              <a:solidFill>
                <a:schemeClr val="dk1"/>
              </a:solidFill>
              <a:latin typeface="Times New Roman"/>
              <a:ea typeface="Times New Roman"/>
              <a:cs typeface="Times New Roman"/>
              <a:sym typeface="Times New Roman"/>
            </a:endParaRPr>
          </a:p>
        </p:txBody>
      </p:sp>
      <p:sp>
        <p:nvSpPr>
          <p:cNvPr id="310" name="Shape 310"/>
          <p:cNvSpPr txBox="1"/>
          <p:nvPr/>
        </p:nvSpPr>
        <p:spPr>
          <a:xfrm>
            <a:off x="220841" y="3753587"/>
            <a:ext cx="341058"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800" b="1">
                <a:solidFill>
                  <a:schemeClr val="lt1"/>
                </a:solidFill>
                <a:latin typeface="Times New Roman"/>
                <a:ea typeface="Times New Roman"/>
                <a:cs typeface="Times New Roman"/>
                <a:sym typeface="Times New Roman"/>
              </a:rPr>
              <a:t>7</a:t>
            </a:r>
            <a:endParaRPr sz="2800" b="1">
              <a:solidFill>
                <a:schemeClr val="lt1"/>
              </a:solidFill>
              <a:latin typeface="Times New Roman"/>
              <a:ea typeface="Times New Roman"/>
              <a:cs typeface="Times New Roman"/>
              <a:sym typeface="Times New Roman"/>
            </a:endParaRPr>
          </a:p>
        </p:txBody>
      </p:sp>
      <p:graphicFrame>
        <p:nvGraphicFramePr>
          <p:cNvPr id="2" name="Tableau 1"/>
          <p:cNvGraphicFramePr>
            <a:graphicFrameLocks noGrp="1"/>
          </p:cNvGraphicFramePr>
          <p:nvPr>
            <p:extLst>
              <p:ext uri="{D42A27DB-BD31-4B8C-83A1-F6EECF244321}">
                <p14:modId xmlns:p14="http://schemas.microsoft.com/office/powerpoint/2010/main" val="3239112431"/>
              </p:ext>
            </p:extLst>
          </p:nvPr>
        </p:nvGraphicFramePr>
        <p:xfrm>
          <a:off x="1316238" y="2768621"/>
          <a:ext cx="9708444" cy="2799719"/>
        </p:xfrm>
        <a:graphic>
          <a:graphicData uri="http://schemas.openxmlformats.org/drawingml/2006/table">
            <a:tbl>
              <a:tblPr firstRow="1" bandRow="1">
                <a:tableStyleId>{5C22544A-7EE6-4342-B048-85BDC9FD1C3A}</a:tableStyleId>
              </a:tblPr>
              <a:tblGrid>
                <a:gridCol w="4854222">
                  <a:extLst>
                    <a:ext uri="{9D8B030D-6E8A-4147-A177-3AD203B41FA5}">
                      <a16:colId xmlns:a16="http://schemas.microsoft.com/office/drawing/2014/main" val="444747610"/>
                    </a:ext>
                  </a:extLst>
                </a:gridCol>
                <a:gridCol w="4854222">
                  <a:extLst>
                    <a:ext uri="{9D8B030D-6E8A-4147-A177-3AD203B41FA5}">
                      <a16:colId xmlns:a16="http://schemas.microsoft.com/office/drawing/2014/main" val="2025368769"/>
                    </a:ext>
                  </a:extLst>
                </a:gridCol>
              </a:tblGrid>
              <a:tr h="59413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2400" b="1" kern="1200" dirty="0" smtClean="0">
                          <a:solidFill>
                            <a:schemeClr val="lt1"/>
                          </a:solidFill>
                          <a:latin typeface="+mn-lt"/>
                          <a:ea typeface="+mn-ea"/>
                          <a:cs typeface="+mn-cs"/>
                        </a:rPr>
                        <a:t>Partie</a:t>
                      </a:r>
                      <a:endParaRPr lang="fr-FR" sz="2400" b="1" kern="1200" dirty="0">
                        <a:solidFill>
                          <a:schemeClr val="lt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2400" dirty="0" smtClean="0"/>
                        <a:t>Technologies</a:t>
                      </a:r>
                      <a:r>
                        <a:rPr lang="fr-FR" sz="2400" baseline="0" dirty="0" smtClean="0"/>
                        <a:t> utilisées </a:t>
                      </a:r>
                      <a:endParaRPr lang="fr-FR" sz="2400" dirty="0" smtClean="0"/>
                    </a:p>
                    <a:p>
                      <a:endParaRPr lang="fr-FR" dirty="0"/>
                    </a:p>
                  </a:txBody>
                  <a:tcPr/>
                </a:tc>
                <a:extLst>
                  <a:ext uri="{0D108BD9-81ED-4DB2-BD59-A6C34878D82A}">
                    <a16:rowId xmlns:a16="http://schemas.microsoft.com/office/drawing/2014/main" val="598011358"/>
                  </a:ext>
                </a:extLst>
              </a:tr>
              <a:tr h="6436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800" dirty="0" smtClean="0">
                          <a:latin typeface="Times New Roman" charset="0"/>
                          <a:ea typeface="Times New Roman" charset="0"/>
                          <a:cs typeface="Times New Roman" charset="0"/>
                        </a:rPr>
                        <a:t>Back end </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800" dirty="0" smtClean="0">
                          <a:latin typeface="Times New Roman" panose="02020603050405020304" pitchFamily="18" charset="0"/>
                          <a:cs typeface="Times New Roman" panose="02020603050405020304" pitchFamily="18" charset="0"/>
                        </a:rPr>
                        <a:t>DJANGO</a:t>
                      </a:r>
                    </a:p>
                    <a:p>
                      <a:endParaRPr lang="fr-FR" dirty="0"/>
                    </a:p>
                  </a:txBody>
                  <a:tcPr/>
                </a:tc>
                <a:extLst>
                  <a:ext uri="{0D108BD9-81ED-4DB2-BD59-A6C34878D82A}">
                    <a16:rowId xmlns:a16="http://schemas.microsoft.com/office/drawing/2014/main" val="1214362979"/>
                  </a:ext>
                </a:extLst>
              </a:tr>
              <a:tr h="127571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800" dirty="0" smtClean="0">
                          <a:latin typeface="Times New Roman" charset="0"/>
                          <a:ea typeface="Times New Roman" charset="0"/>
                          <a:cs typeface="Times New Roman" charset="0"/>
                        </a:rPr>
                        <a:t>Front end </a:t>
                      </a:r>
                    </a:p>
                  </a:txBody>
                  <a:tcPr/>
                </a:tc>
                <a:tc>
                  <a:txBody>
                    <a:bodyPr/>
                    <a:lstStyle/>
                    <a:p>
                      <a:r>
                        <a:rPr lang="fr-FR" sz="2800" dirty="0" err="1" smtClean="0">
                          <a:latin typeface="Times New Roman" panose="02020603050405020304" pitchFamily="18" charset="0"/>
                          <a:cs typeface="Times New Roman" panose="02020603050405020304" pitchFamily="18" charset="0"/>
                        </a:rPr>
                        <a:t>Boostrap</a:t>
                      </a:r>
                      <a:r>
                        <a:rPr lang="fr-FR" sz="2800" dirty="0" smtClean="0">
                          <a:latin typeface="Times New Roman" panose="02020603050405020304" pitchFamily="18" charset="0"/>
                          <a:cs typeface="Times New Roman" panose="02020603050405020304" pitchFamily="18" charset="0"/>
                        </a:rPr>
                        <a:t> </a:t>
                      </a:r>
                    </a:p>
                    <a:p>
                      <a:r>
                        <a:rPr lang="fr-FR" sz="2800" dirty="0" err="1" smtClean="0">
                          <a:latin typeface="Times New Roman" panose="02020603050405020304" pitchFamily="18" charset="0"/>
                          <a:cs typeface="Times New Roman" panose="02020603050405020304" pitchFamily="18" charset="0"/>
                        </a:rPr>
                        <a:t>Chart</a:t>
                      </a:r>
                      <a:r>
                        <a:rPr lang="fr-FR" sz="2800" dirty="0" smtClean="0">
                          <a:latin typeface="Times New Roman" panose="02020603050405020304" pitchFamily="18" charset="0"/>
                          <a:cs typeface="Times New Roman" panose="02020603050405020304" pitchFamily="18" charset="0"/>
                        </a:rPr>
                        <a:t> JS</a:t>
                      </a:r>
                    </a:p>
                  </a:txBody>
                  <a:tcPr/>
                </a:tc>
                <a:extLst>
                  <a:ext uri="{0D108BD9-81ED-4DB2-BD59-A6C34878D82A}">
                    <a16:rowId xmlns:a16="http://schemas.microsoft.com/office/drawing/2014/main" val="2751120342"/>
                  </a:ext>
                </a:extLst>
              </a:tr>
            </a:tbl>
          </a:graphicData>
        </a:graphic>
      </p:graphicFrame>
      <p:sp>
        <p:nvSpPr>
          <p:cNvPr id="4" name="Slide Number Placeholder 3"/>
          <p:cNvSpPr>
            <a:spLocks noGrp="1"/>
          </p:cNvSpPr>
          <p:nvPr>
            <p:ph type="sldNum" sz="quarter" idx="12"/>
          </p:nvPr>
        </p:nvSpPr>
        <p:spPr/>
        <p:txBody>
          <a:bodyPr/>
          <a:lstStyle/>
          <a:p>
            <a:fld id="{CB5181DC-D8D3-48CB-9D07-F28960D5CD9A}" type="slidenum">
              <a:rPr lang="fr-FR" sz="1800" smtClean="0"/>
              <a:t>29</a:t>
            </a:fld>
            <a:endParaRPr lang="fr-FR" sz="1800" dirty="0"/>
          </a:p>
        </p:txBody>
      </p:sp>
    </p:spTree>
    <p:extLst>
      <p:ext uri="{BB962C8B-B14F-4D97-AF65-F5344CB8AC3E}">
        <p14:creationId xmlns:p14="http://schemas.microsoft.com/office/powerpoint/2010/main" val="4137260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e 16"/>
          <p:cNvGrpSpPr/>
          <p:nvPr/>
        </p:nvGrpSpPr>
        <p:grpSpPr>
          <a:xfrm>
            <a:off x="598006" y="818430"/>
            <a:ext cx="4993636" cy="5050898"/>
            <a:chOff x="2202873" y="2144684"/>
            <a:chExt cx="2768138" cy="2797230"/>
          </a:xfrm>
        </p:grpSpPr>
        <p:sp>
          <p:nvSpPr>
            <p:cNvPr id="8" name="Ellipse 7"/>
            <p:cNvSpPr/>
            <p:nvPr/>
          </p:nvSpPr>
          <p:spPr>
            <a:xfrm>
              <a:off x="2202873" y="2144684"/>
              <a:ext cx="2768138" cy="279723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 name="Ellipse 5"/>
            <p:cNvSpPr/>
            <p:nvPr/>
          </p:nvSpPr>
          <p:spPr>
            <a:xfrm>
              <a:off x="2655916" y="2579022"/>
              <a:ext cx="1862051" cy="1928553"/>
            </a:xfrm>
            <a:prstGeom prst="ellipse">
              <a:avLst/>
            </a:prstGeom>
            <a:solidFill>
              <a:schemeClr val="bg1">
                <a:lumMod val="95000"/>
              </a:schemeClr>
            </a:solidFill>
            <a:ln>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44" name="Rectangle à coins arrondis 43"/>
          <p:cNvSpPr/>
          <p:nvPr/>
        </p:nvSpPr>
        <p:spPr>
          <a:xfrm>
            <a:off x="6381279" y="1641679"/>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Problématique</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5" name="Rectangle à coins arrondis 44"/>
          <p:cNvSpPr/>
          <p:nvPr/>
        </p:nvSpPr>
        <p:spPr>
          <a:xfrm>
            <a:off x="5605565" y="868321"/>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2400" dirty="0" smtClean="0">
                <a:ln w="0"/>
                <a:solidFill>
                  <a:schemeClr val="bg2"/>
                </a:solidFill>
                <a:effectLst>
                  <a:outerShdw blurRad="38100" dist="19050" dir="2700000" algn="tl" rotWithShape="0">
                    <a:schemeClr val="dk1">
                      <a:alpha val="40000"/>
                    </a:schemeClr>
                  </a:outerShdw>
                </a:effectLst>
              </a:rPr>
              <a:t>Etude de l’existant</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6" name="Rectangle à coins arrondis 45"/>
          <p:cNvSpPr/>
          <p:nvPr/>
        </p:nvSpPr>
        <p:spPr>
          <a:xfrm>
            <a:off x="6801153" y="2514426"/>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Solution proposée</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7" name="Rectangle à coins arrondis 46"/>
          <p:cNvSpPr/>
          <p:nvPr/>
        </p:nvSpPr>
        <p:spPr>
          <a:xfrm>
            <a:off x="6801153" y="3516053"/>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Etude fonctionnelle</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8" name="Rectangle à coins arrondis 47"/>
          <p:cNvSpPr/>
          <p:nvPr/>
        </p:nvSpPr>
        <p:spPr>
          <a:xfrm>
            <a:off x="6381279" y="4446648"/>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Conception</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9" name="Rectangle à coins arrondis 48"/>
          <p:cNvSpPr/>
          <p:nvPr/>
        </p:nvSpPr>
        <p:spPr>
          <a:xfrm>
            <a:off x="5577572" y="5293745"/>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Réalisation</a:t>
            </a:r>
            <a:endParaRPr lang="fr-FR" sz="2400" dirty="0">
              <a:ln w="0"/>
              <a:solidFill>
                <a:schemeClr val="bg2"/>
              </a:solidFill>
              <a:effectLst>
                <a:outerShdw blurRad="38100" dist="19050" dir="2700000" algn="tl" rotWithShape="0">
                  <a:schemeClr val="dk1">
                    <a:alpha val="40000"/>
                  </a:schemeClr>
                </a:outerShdw>
              </a:effectLst>
            </a:endParaRPr>
          </a:p>
        </p:txBody>
      </p:sp>
      <p:grpSp>
        <p:nvGrpSpPr>
          <p:cNvPr id="85" name="Groupe 84"/>
          <p:cNvGrpSpPr/>
          <p:nvPr/>
        </p:nvGrpSpPr>
        <p:grpSpPr>
          <a:xfrm>
            <a:off x="4752881" y="827761"/>
            <a:ext cx="795220" cy="551077"/>
            <a:chOff x="4752881" y="827761"/>
            <a:chExt cx="795220" cy="551077"/>
          </a:xfrm>
        </p:grpSpPr>
        <p:sp>
          <p:nvSpPr>
            <p:cNvPr id="53" name="Hexagone 52"/>
            <p:cNvSpPr/>
            <p:nvPr/>
          </p:nvSpPr>
          <p:spPr>
            <a:xfrm>
              <a:off x="4752881" y="827761"/>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9" name="Chevron 58"/>
            <p:cNvSpPr/>
            <p:nvPr/>
          </p:nvSpPr>
          <p:spPr>
            <a:xfrm>
              <a:off x="5294283" y="828332"/>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7" name="Imag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9583" y="933088"/>
              <a:ext cx="518906" cy="329876"/>
            </a:xfrm>
            <a:prstGeom prst="rect">
              <a:avLst/>
            </a:prstGeom>
          </p:spPr>
        </p:pic>
      </p:grpSp>
      <p:grpSp>
        <p:nvGrpSpPr>
          <p:cNvPr id="87" name="Groupe 86"/>
          <p:cNvGrpSpPr/>
          <p:nvPr/>
        </p:nvGrpSpPr>
        <p:grpSpPr>
          <a:xfrm>
            <a:off x="5652462" y="2501924"/>
            <a:ext cx="1056708" cy="551353"/>
            <a:chOff x="5652462" y="2501924"/>
            <a:chExt cx="1056708" cy="551353"/>
          </a:xfrm>
        </p:grpSpPr>
        <p:sp>
          <p:nvSpPr>
            <p:cNvPr id="55" name="Hexagone 54"/>
            <p:cNvSpPr/>
            <p:nvPr/>
          </p:nvSpPr>
          <p:spPr>
            <a:xfrm>
              <a:off x="5901989" y="2502771"/>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1" name="Chevron 60"/>
            <p:cNvSpPr/>
            <p:nvPr/>
          </p:nvSpPr>
          <p:spPr>
            <a:xfrm>
              <a:off x="6455352" y="2501924"/>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8" name="Imag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2462" y="2544593"/>
              <a:ext cx="802890" cy="459837"/>
            </a:xfrm>
            <a:prstGeom prst="rect">
              <a:avLst/>
            </a:prstGeom>
          </p:spPr>
        </p:pic>
      </p:grpSp>
      <p:grpSp>
        <p:nvGrpSpPr>
          <p:cNvPr id="86" name="Groupe 85"/>
          <p:cNvGrpSpPr/>
          <p:nvPr/>
        </p:nvGrpSpPr>
        <p:grpSpPr>
          <a:xfrm>
            <a:off x="5443982" y="1613688"/>
            <a:ext cx="795220" cy="564501"/>
            <a:chOff x="5443982" y="1613688"/>
            <a:chExt cx="795220" cy="564501"/>
          </a:xfrm>
        </p:grpSpPr>
        <p:sp>
          <p:nvSpPr>
            <p:cNvPr id="54" name="Hexagone 53"/>
            <p:cNvSpPr/>
            <p:nvPr/>
          </p:nvSpPr>
          <p:spPr>
            <a:xfrm>
              <a:off x="5443982" y="1627683"/>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0" name="Chevron 59"/>
            <p:cNvSpPr/>
            <p:nvPr/>
          </p:nvSpPr>
          <p:spPr>
            <a:xfrm>
              <a:off x="5985384" y="1613688"/>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9" name="Imag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1404" y="1651335"/>
              <a:ext cx="426057" cy="474773"/>
            </a:xfrm>
            <a:prstGeom prst="rect">
              <a:avLst/>
            </a:prstGeom>
          </p:spPr>
        </p:pic>
      </p:grpSp>
      <p:grpSp>
        <p:nvGrpSpPr>
          <p:cNvPr id="89" name="Groupe 88"/>
          <p:cNvGrpSpPr/>
          <p:nvPr/>
        </p:nvGrpSpPr>
        <p:grpSpPr>
          <a:xfrm>
            <a:off x="5462644" y="4430692"/>
            <a:ext cx="802376" cy="552466"/>
            <a:chOff x="5462644" y="4430692"/>
            <a:chExt cx="802376" cy="552466"/>
          </a:xfrm>
        </p:grpSpPr>
        <p:sp>
          <p:nvSpPr>
            <p:cNvPr id="57" name="Hexagone 56"/>
            <p:cNvSpPr/>
            <p:nvPr/>
          </p:nvSpPr>
          <p:spPr>
            <a:xfrm>
              <a:off x="5462644" y="4432652"/>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3" name="Chevron 62"/>
            <p:cNvSpPr/>
            <p:nvPr/>
          </p:nvSpPr>
          <p:spPr>
            <a:xfrm>
              <a:off x="6011202" y="4430692"/>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70" name="Imag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0756" y="4544058"/>
              <a:ext cx="390537" cy="390537"/>
            </a:xfrm>
            <a:prstGeom prst="rect">
              <a:avLst/>
            </a:prstGeom>
          </p:spPr>
        </p:pic>
      </p:grpSp>
      <p:sp>
        <p:nvSpPr>
          <p:cNvPr id="71" name="Rectangle à coins arrondis 70"/>
          <p:cNvSpPr/>
          <p:nvPr/>
        </p:nvSpPr>
        <p:spPr>
          <a:xfrm>
            <a:off x="4490275" y="6094814"/>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Conclusion et Perspectives</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74" name="Rectangle à coins arrondis 73"/>
          <p:cNvSpPr/>
          <p:nvPr/>
        </p:nvSpPr>
        <p:spPr>
          <a:xfrm>
            <a:off x="4490275" y="109200"/>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tx1"/>
                </a:solidFill>
                <a:effectLst>
                  <a:outerShdw blurRad="38100" dist="19050" dir="2700000" algn="tl" rotWithShape="0">
                    <a:schemeClr val="dk1">
                      <a:alpha val="40000"/>
                    </a:schemeClr>
                  </a:outerShdw>
                </a:effectLst>
              </a:rPr>
              <a:t>Introduction</a:t>
            </a:r>
            <a:endParaRPr lang="fr-FR" sz="2400" dirty="0">
              <a:ln w="0"/>
              <a:solidFill>
                <a:schemeClr val="tx1"/>
              </a:solidFill>
              <a:effectLst>
                <a:outerShdw blurRad="38100" dist="19050" dir="2700000" algn="tl" rotWithShape="0">
                  <a:schemeClr val="dk1">
                    <a:alpha val="40000"/>
                  </a:schemeClr>
                </a:outerShdw>
              </a:effectLst>
            </a:endParaRPr>
          </a:p>
        </p:txBody>
      </p:sp>
      <p:sp>
        <p:nvSpPr>
          <p:cNvPr id="75" name="Hexagone 74"/>
          <p:cNvSpPr/>
          <p:nvPr/>
        </p:nvSpPr>
        <p:spPr>
          <a:xfrm>
            <a:off x="3580970" y="102890"/>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6" name="Chevron 75"/>
          <p:cNvSpPr/>
          <p:nvPr/>
        </p:nvSpPr>
        <p:spPr>
          <a:xfrm>
            <a:off x="4120198" y="93244"/>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grpSp>
        <p:nvGrpSpPr>
          <p:cNvPr id="93" name="Groupe 92"/>
          <p:cNvGrpSpPr/>
          <p:nvPr/>
        </p:nvGrpSpPr>
        <p:grpSpPr>
          <a:xfrm>
            <a:off x="3580971" y="6078858"/>
            <a:ext cx="793045" cy="562934"/>
            <a:chOff x="3580971" y="6078858"/>
            <a:chExt cx="793045" cy="562934"/>
          </a:xfrm>
        </p:grpSpPr>
        <p:sp>
          <p:nvSpPr>
            <p:cNvPr id="72" name="Hexagone 71"/>
            <p:cNvSpPr/>
            <p:nvPr/>
          </p:nvSpPr>
          <p:spPr>
            <a:xfrm>
              <a:off x="3580971" y="6091286"/>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3" name="Chevron 72"/>
            <p:cNvSpPr/>
            <p:nvPr/>
          </p:nvSpPr>
          <p:spPr>
            <a:xfrm>
              <a:off x="4120198" y="6078858"/>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79" name="Image 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28508" y="6126217"/>
              <a:ext cx="377484" cy="455787"/>
            </a:xfrm>
            <a:prstGeom prst="rect">
              <a:avLst/>
            </a:prstGeom>
          </p:spPr>
        </p:pic>
      </p:grpSp>
      <p:grpSp>
        <p:nvGrpSpPr>
          <p:cNvPr id="88" name="Groupe 87"/>
          <p:cNvGrpSpPr/>
          <p:nvPr/>
        </p:nvGrpSpPr>
        <p:grpSpPr>
          <a:xfrm>
            <a:off x="5947780" y="3474286"/>
            <a:ext cx="788517" cy="551147"/>
            <a:chOff x="5947780" y="3474286"/>
            <a:chExt cx="788517" cy="551147"/>
          </a:xfrm>
        </p:grpSpPr>
        <p:sp>
          <p:nvSpPr>
            <p:cNvPr id="56" name="Hexagone 55"/>
            <p:cNvSpPr/>
            <p:nvPr/>
          </p:nvSpPr>
          <p:spPr>
            <a:xfrm>
              <a:off x="5947780" y="3474286"/>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2" name="Chevron 61"/>
            <p:cNvSpPr/>
            <p:nvPr/>
          </p:nvSpPr>
          <p:spPr>
            <a:xfrm>
              <a:off x="6482479" y="3474927"/>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80" name="Image 7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6933" y="3535191"/>
              <a:ext cx="439330" cy="440227"/>
            </a:xfrm>
            <a:prstGeom prst="rect">
              <a:avLst/>
            </a:prstGeom>
          </p:spPr>
        </p:pic>
      </p:grpSp>
      <p:pic>
        <p:nvPicPr>
          <p:cNvPr id="81" name="Image 8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41850" y="85006"/>
            <a:ext cx="531381" cy="531381"/>
          </a:xfrm>
          <a:prstGeom prst="rect">
            <a:avLst/>
          </a:prstGeom>
        </p:spPr>
      </p:pic>
      <p:sp>
        <p:nvSpPr>
          <p:cNvPr id="84" name="ZoneTexte 83"/>
          <p:cNvSpPr txBox="1"/>
          <p:nvPr/>
        </p:nvSpPr>
        <p:spPr>
          <a:xfrm>
            <a:off x="1885383" y="2915536"/>
            <a:ext cx="2418879" cy="861774"/>
          </a:xfrm>
          <a:prstGeom prst="rect">
            <a:avLst/>
          </a:prstGeom>
          <a:noFill/>
        </p:spPr>
        <p:txBody>
          <a:bodyPr wrap="square" rtlCol="0">
            <a:spAutoFit/>
          </a:bodyPr>
          <a:lstStyle/>
          <a:p>
            <a:pPr algn="ctr"/>
            <a:r>
              <a:rPr lang="fr-FR" sz="5000" dirty="0" smtClean="0">
                <a:latin typeface="Arial Black" panose="020B0A04020102020204" pitchFamily="34" charset="0"/>
              </a:rPr>
              <a:t>PLAN</a:t>
            </a:r>
            <a:endParaRPr lang="fr-FR" sz="5000" dirty="0">
              <a:latin typeface="Arial Black" panose="020B0A04020102020204" pitchFamily="34" charset="0"/>
            </a:endParaRPr>
          </a:p>
        </p:txBody>
      </p:sp>
      <p:grpSp>
        <p:nvGrpSpPr>
          <p:cNvPr id="92" name="Groupe 91"/>
          <p:cNvGrpSpPr/>
          <p:nvPr/>
        </p:nvGrpSpPr>
        <p:grpSpPr>
          <a:xfrm>
            <a:off x="4743550" y="5284029"/>
            <a:ext cx="787694" cy="560222"/>
            <a:chOff x="4743550" y="5284029"/>
            <a:chExt cx="787694" cy="560222"/>
          </a:xfrm>
        </p:grpSpPr>
        <p:sp>
          <p:nvSpPr>
            <p:cNvPr id="58" name="Hexagone 57"/>
            <p:cNvSpPr/>
            <p:nvPr/>
          </p:nvSpPr>
          <p:spPr>
            <a:xfrm>
              <a:off x="4743550" y="5293745"/>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pic>
          <p:nvPicPr>
            <p:cNvPr id="77" name="Image 7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19583" y="5293174"/>
              <a:ext cx="470224" cy="513555"/>
            </a:xfrm>
            <a:prstGeom prst="rect">
              <a:avLst/>
            </a:prstGeom>
          </p:spPr>
        </p:pic>
        <p:sp>
          <p:nvSpPr>
            <p:cNvPr id="91" name="Chevron 90"/>
            <p:cNvSpPr/>
            <p:nvPr/>
          </p:nvSpPr>
          <p:spPr>
            <a:xfrm>
              <a:off x="5277426" y="5284029"/>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grpSp>
      <p:grpSp>
        <p:nvGrpSpPr>
          <p:cNvPr id="94" name="Groupe 93"/>
          <p:cNvGrpSpPr/>
          <p:nvPr/>
        </p:nvGrpSpPr>
        <p:grpSpPr>
          <a:xfrm>
            <a:off x="2789582" y="1277758"/>
            <a:ext cx="610479" cy="625178"/>
            <a:chOff x="2202873" y="2144684"/>
            <a:chExt cx="2768138" cy="2797230"/>
          </a:xfrm>
        </p:grpSpPr>
        <p:sp>
          <p:nvSpPr>
            <p:cNvPr id="95" name="Ellipse 94"/>
            <p:cNvSpPr/>
            <p:nvPr/>
          </p:nvSpPr>
          <p:spPr>
            <a:xfrm>
              <a:off x="2202873" y="2144684"/>
              <a:ext cx="2768138" cy="279723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96" name="Ellipse 95"/>
            <p:cNvSpPr/>
            <p:nvPr/>
          </p:nvSpPr>
          <p:spPr>
            <a:xfrm>
              <a:off x="2655916" y="2579022"/>
              <a:ext cx="1862051" cy="1928553"/>
            </a:xfrm>
            <a:prstGeom prst="ellipse">
              <a:avLst/>
            </a:prstGeom>
            <a:solidFill>
              <a:schemeClr val="bg1">
                <a:lumMod val="95000"/>
              </a:schemeClr>
            </a:solidFill>
            <a:ln>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3" name="Slide Number Placeholder 2"/>
          <p:cNvSpPr>
            <a:spLocks noGrp="1"/>
          </p:cNvSpPr>
          <p:nvPr>
            <p:ph type="sldNum" sz="quarter" idx="12"/>
          </p:nvPr>
        </p:nvSpPr>
        <p:spPr/>
        <p:txBody>
          <a:bodyPr/>
          <a:lstStyle/>
          <a:p>
            <a:fld id="{CB5181DC-D8D3-48CB-9D07-F28960D5CD9A}" type="slidenum">
              <a:rPr lang="fr-FR" sz="1800" smtClean="0"/>
              <a:t>3</a:t>
            </a:fld>
            <a:endParaRPr lang="fr-FR" sz="1800" dirty="0"/>
          </a:p>
        </p:txBody>
      </p:sp>
    </p:spTree>
    <p:extLst>
      <p:ext uri="{BB962C8B-B14F-4D97-AF65-F5344CB8AC3E}">
        <p14:creationId xmlns:p14="http://schemas.microsoft.com/office/powerpoint/2010/main" val="34330227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p:nvPr/>
        </p:nvSpPr>
        <p:spPr>
          <a:xfrm>
            <a:off x="0" y="831152"/>
            <a:ext cx="12180792" cy="180799"/>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Shape 307"/>
          <p:cNvSpPr txBox="1"/>
          <p:nvPr/>
        </p:nvSpPr>
        <p:spPr>
          <a:xfrm>
            <a:off x="921239" y="295621"/>
            <a:ext cx="2390399"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a:solidFill>
                  <a:schemeClr val="accent1"/>
                </a:solidFill>
                <a:latin typeface="Times New Roman"/>
                <a:ea typeface="Times New Roman"/>
                <a:cs typeface="Times New Roman"/>
                <a:sym typeface="Times New Roman"/>
              </a:rPr>
              <a:t>Réalisation</a:t>
            </a:r>
            <a:endParaRPr sz="3600" b="1">
              <a:solidFill>
                <a:schemeClr val="accent1"/>
              </a:solidFill>
              <a:latin typeface="Times New Roman"/>
              <a:ea typeface="Times New Roman"/>
              <a:cs typeface="Times New Roman"/>
              <a:sym typeface="Times New Roman"/>
            </a:endParaRPr>
          </a:p>
        </p:txBody>
      </p:sp>
      <p:sp>
        <p:nvSpPr>
          <p:cNvPr id="308" name="Shape 308"/>
          <p:cNvSpPr txBox="1"/>
          <p:nvPr/>
        </p:nvSpPr>
        <p:spPr>
          <a:xfrm>
            <a:off x="2249825" y="1150989"/>
            <a:ext cx="7418867" cy="523220"/>
          </a:xfrm>
          <a:prstGeom prst="rect">
            <a:avLst/>
          </a:prstGeom>
          <a:noFill/>
          <a:ln>
            <a:noFill/>
          </a:ln>
        </p:spPr>
        <p:txBody>
          <a:bodyPr spcFirstLastPara="1" wrap="square" lIns="91425" tIns="45700" rIns="91425" bIns="45700" anchor="t" anchorCtr="0">
            <a:noAutofit/>
          </a:bodyPr>
          <a:lstStyle/>
          <a:p>
            <a:pPr lvl="0" algn="ctr"/>
            <a:r>
              <a:rPr lang="fr-FR" sz="2800" b="1" i="1" dirty="0" smtClean="0">
                <a:solidFill>
                  <a:schemeClr val="dk1"/>
                </a:solidFill>
                <a:latin typeface="Times New Roman"/>
                <a:ea typeface="Times New Roman"/>
                <a:cs typeface="Times New Roman"/>
                <a:sym typeface="Times New Roman"/>
              </a:rPr>
              <a:t>Interface d’inscription </a:t>
            </a:r>
            <a:endParaRPr sz="2800" b="1" i="1" dirty="0">
              <a:solidFill>
                <a:schemeClr val="dk1"/>
              </a:solidFill>
              <a:latin typeface="Times New Roman"/>
              <a:ea typeface="Times New Roman"/>
              <a:cs typeface="Times New Roman"/>
              <a:sym typeface="Times New Roman"/>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260" y="1813247"/>
            <a:ext cx="7977251" cy="4487204"/>
          </a:xfrm>
          <a:prstGeom prst="rect">
            <a:avLst/>
          </a:prstGeom>
        </p:spPr>
      </p:pic>
      <p:sp>
        <p:nvSpPr>
          <p:cNvPr id="4" name="Slide Number Placeholder 3"/>
          <p:cNvSpPr>
            <a:spLocks noGrp="1"/>
          </p:cNvSpPr>
          <p:nvPr>
            <p:ph type="sldNum" sz="quarter" idx="12"/>
          </p:nvPr>
        </p:nvSpPr>
        <p:spPr/>
        <p:txBody>
          <a:bodyPr/>
          <a:lstStyle/>
          <a:p>
            <a:fld id="{CB5181DC-D8D3-48CB-9D07-F28960D5CD9A}" type="slidenum">
              <a:rPr lang="fr-FR" sz="1800" smtClean="0"/>
              <a:t>30</a:t>
            </a:fld>
            <a:endParaRPr lang="fr-FR" sz="1800" dirty="0"/>
          </a:p>
        </p:txBody>
      </p:sp>
    </p:spTree>
    <p:extLst>
      <p:ext uri="{BB962C8B-B14F-4D97-AF65-F5344CB8AC3E}">
        <p14:creationId xmlns:p14="http://schemas.microsoft.com/office/powerpoint/2010/main" val="1692267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p:nvPr/>
        </p:nvSpPr>
        <p:spPr>
          <a:xfrm>
            <a:off x="0" y="831152"/>
            <a:ext cx="12180792" cy="180799"/>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Shape 307"/>
          <p:cNvSpPr txBox="1"/>
          <p:nvPr/>
        </p:nvSpPr>
        <p:spPr>
          <a:xfrm>
            <a:off x="921239" y="295621"/>
            <a:ext cx="2390399"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a:solidFill>
                  <a:schemeClr val="accent1"/>
                </a:solidFill>
                <a:latin typeface="Times New Roman"/>
                <a:ea typeface="Times New Roman"/>
                <a:cs typeface="Times New Roman"/>
                <a:sym typeface="Times New Roman"/>
              </a:rPr>
              <a:t>Réalisation</a:t>
            </a:r>
            <a:endParaRPr sz="3600" b="1">
              <a:solidFill>
                <a:schemeClr val="accent1"/>
              </a:solidFill>
              <a:latin typeface="Times New Roman"/>
              <a:ea typeface="Times New Roman"/>
              <a:cs typeface="Times New Roman"/>
              <a:sym typeface="Times New Roman"/>
            </a:endParaRPr>
          </a:p>
        </p:txBody>
      </p:sp>
      <p:sp>
        <p:nvSpPr>
          <p:cNvPr id="308" name="Shape 308"/>
          <p:cNvSpPr txBox="1"/>
          <p:nvPr/>
        </p:nvSpPr>
        <p:spPr>
          <a:xfrm>
            <a:off x="2249825" y="1150989"/>
            <a:ext cx="7418867" cy="523220"/>
          </a:xfrm>
          <a:prstGeom prst="rect">
            <a:avLst/>
          </a:prstGeom>
          <a:noFill/>
          <a:ln>
            <a:noFill/>
          </a:ln>
        </p:spPr>
        <p:txBody>
          <a:bodyPr spcFirstLastPara="1" wrap="square" lIns="91425" tIns="45700" rIns="91425" bIns="45700" anchor="t" anchorCtr="0">
            <a:noAutofit/>
          </a:bodyPr>
          <a:lstStyle/>
          <a:p>
            <a:pPr lvl="0" algn="ctr"/>
            <a:r>
              <a:rPr lang="fr-FR" sz="2800" b="1" i="1" dirty="0" smtClean="0">
                <a:solidFill>
                  <a:schemeClr val="dk1"/>
                </a:solidFill>
                <a:latin typeface="Times New Roman"/>
                <a:ea typeface="Times New Roman"/>
                <a:cs typeface="Times New Roman"/>
                <a:sym typeface="Times New Roman"/>
              </a:rPr>
              <a:t>Interface d’authentification </a:t>
            </a:r>
            <a:endParaRPr sz="2800" b="1" i="1" dirty="0">
              <a:solidFill>
                <a:schemeClr val="dk1"/>
              </a:solidFill>
              <a:latin typeface="Times New Roman"/>
              <a:ea typeface="Times New Roman"/>
              <a:cs typeface="Times New Roman"/>
              <a:sym typeface="Times New Roman"/>
            </a:endParaRPr>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1955" y="1955800"/>
            <a:ext cx="7631289" cy="4292600"/>
          </a:xfrm>
          <a:prstGeom prst="rect">
            <a:avLst/>
          </a:prstGeom>
        </p:spPr>
      </p:pic>
      <p:sp>
        <p:nvSpPr>
          <p:cNvPr id="4" name="Slide Number Placeholder 3"/>
          <p:cNvSpPr>
            <a:spLocks noGrp="1"/>
          </p:cNvSpPr>
          <p:nvPr>
            <p:ph type="sldNum" sz="quarter" idx="12"/>
          </p:nvPr>
        </p:nvSpPr>
        <p:spPr/>
        <p:txBody>
          <a:bodyPr/>
          <a:lstStyle/>
          <a:p>
            <a:fld id="{CB5181DC-D8D3-48CB-9D07-F28960D5CD9A}" type="slidenum">
              <a:rPr lang="fr-FR" sz="1800" smtClean="0"/>
              <a:t>31</a:t>
            </a:fld>
            <a:endParaRPr lang="fr-FR" sz="1800" dirty="0"/>
          </a:p>
        </p:txBody>
      </p:sp>
    </p:spTree>
    <p:extLst>
      <p:ext uri="{BB962C8B-B14F-4D97-AF65-F5344CB8AC3E}">
        <p14:creationId xmlns:p14="http://schemas.microsoft.com/office/powerpoint/2010/main" val="714103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p:nvPr/>
        </p:nvSpPr>
        <p:spPr>
          <a:xfrm>
            <a:off x="0" y="831152"/>
            <a:ext cx="12180792" cy="180799"/>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Shape 307"/>
          <p:cNvSpPr txBox="1"/>
          <p:nvPr/>
        </p:nvSpPr>
        <p:spPr>
          <a:xfrm>
            <a:off x="921239" y="295621"/>
            <a:ext cx="2390399"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a:solidFill>
                  <a:schemeClr val="accent1"/>
                </a:solidFill>
                <a:latin typeface="Times New Roman"/>
                <a:ea typeface="Times New Roman"/>
                <a:cs typeface="Times New Roman"/>
                <a:sym typeface="Times New Roman"/>
              </a:rPr>
              <a:t>Réalisation</a:t>
            </a:r>
            <a:endParaRPr sz="3600" b="1">
              <a:solidFill>
                <a:schemeClr val="accent1"/>
              </a:solidFill>
              <a:latin typeface="Times New Roman"/>
              <a:ea typeface="Times New Roman"/>
              <a:cs typeface="Times New Roman"/>
              <a:sym typeface="Times New Roman"/>
            </a:endParaRPr>
          </a:p>
        </p:txBody>
      </p:sp>
      <p:sp>
        <p:nvSpPr>
          <p:cNvPr id="308" name="Shape 308"/>
          <p:cNvSpPr txBox="1"/>
          <p:nvPr/>
        </p:nvSpPr>
        <p:spPr>
          <a:xfrm>
            <a:off x="2249825" y="1150989"/>
            <a:ext cx="7418867" cy="523220"/>
          </a:xfrm>
          <a:prstGeom prst="rect">
            <a:avLst/>
          </a:prstGeom>
          <a:noFill/>
          <a:ln>
            <a:noFill/>
          </a:ln>
        </p:spPr>
        <p:txBody>
          <a:bodyPr spcFirstLastPara="1" wrap="square" lIns="91425" tIns="45700" rIns="91425" bIns="45700" anchor="t" anchorCtr="0">
            <a:noAutofit/>
          </a:bodyPr>
          <a:lstStyle/>
          <a:p>
            <a:pPr lvl="0" algn="ctr"/>
            <a:r>
              <a:rPr lang="fr-FR" sz="2800" b="1" i="1" dirty="0" smtClean="0">
                <a:solidFill>
                  <a:schemeClr val="dk1"/>
                </a:solidFill>
                <a:latin typeface="Times New Roman"/>
                <a:ea typeface="Times New Roman"/>
                <a:cs typeface="Times New Roman"/>
                <a:sym typeface="Times New Roman"/>
              </a:rPr>
              <a:t>Interface de monitoring des données</a:t>
            </a:r>
            <a:endParaRPr sz="2800" b="1" i="1" dirty="0">
              <a:solidFill>
                <a:schemeClr val="dk1"/>
              </a:solidFill>
              <a:latin typeface="Times New Roman"/>
              <a:ea typeface="Times New Roman"/>
              <a:cs typeface="Times New Roman"/>
              <a:sym typeface="Times New Roman"/>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5556" y="1993869"/>
            <a:ext cx="7134577" cy="3750629"/>
          </a:xfrm>
          <a:prstGeom prst="rect">
            <a:avLst/>
          </a:prstGeom>
        </p:spPr>
      </p:pic>
      <p:pic>
        <p:nvPicPr>
          <p:cNvPr id="4" name="Imag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116" y="3138311"/>
            <a:ext cx="3932644" cy="1865114"/>
          </a:xfrm>
          <a:prstGeom prst="rect">
            <a:avLst/>
          </a:prstGeom>
        </p:spPr>
      </p:pic>
      <p:sp>
        <p:nvSpPr>
          <p:cNvPr id="5" name="Slide Number Placeholder 4"/>
          <p:cNvSpPr>
            <a:spLocks noGrp="1"/>
          </p:cNvSpPr>
          <p:nvPr>
            <p:ph type="sldNum" sz="quarter" idx="12"/>
          </p:nvPr>
        </p:nvSpPr>
        <p:spPr/>
        <p:txBody>
          <a:bodyPr/>
          <a:lstStyle/>
          <a:p>
            <a:fld id="{CB5181DC-D8D3-48CB-9D07-F28960D5CD9A}" type="slidenum">
              <a:rPr lang="fr-FR" sz="1800" smtClean="0"/>
              <a:t>32</a:t>
            </a:fld>
            <a:endParaRPr lang="fr-FR" sz="1800" dirty="0"/>
          </a:p>
        </p:txBody>
      </p:sp>
    </p:spTree>
    <p:extLst>
      <p:ext uri="{BB962C8B-B14F-4D97-AF65-F5344CB8AC3E}">
        <p14:creationId xmlns:p14="http://schemas.microsoft.com/office/powerpoint/2010/main" val="3354186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p:nvPr/>
        </p:nvSpPr>
        <p:spPr>
          <a:xfrm>
            <a:off x="0" y="831152"/>
            <a:ext cx="12180792" cy="180799"/>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Shape 307"/>
          <p:cNvSpPr txBox="1"/>
          <p:nvPr/>
        </p:nvSpPr>
        <p:spPr>
          <a:xfrm>
            <a:off x="921239" y="295621"/>
            <a:ext cx="2390399"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a:solidFill>
                  <a:schemeClr val="accent1"/>
                </a:solidFill>
                <a:latin typeface="Times New Roman"/>
                <a:ea typeface="Times New Roman"/>
                <a:cs typeface="Times New Roman"/>
                <a:sym typeface="Times New Roman"/>
              </a:rPr>
              <a:t>Réalisation</a:t>
            </a:r>
            <a:endParaRPr sz="3600" b="1">
              <a:solidFill>
                <a:schemeClr val="accent1"/>
              </a:solidFill>
              <a:latin typeface="Times New Roman"/>
              <a:ea typeface="Times New Roman"/>
              <a:cs typeface="Times New Roman"/>
              <a:sym typeface="Times New Roman"/>
            </a:endParaRPr>
          </a:p>
        </p:txBody>
      </p:sp>
      <p:sp>
        <p:nvSpPr>
          <p:cNvPr id="308" name="Shape 308"/>
          <p:cNvSpPr txBox="1"/>
          <p:nvPr/>
        </p:nvSpPr>
        <p:spPr>
          <a:xfrm>
            <a:off x="2249825" y="1150989"/>
            <a:ext cx="7418867" cy="523220"/>
          </a:xfrm>
          <a:prstGeom prst="rect">
            <a:avLst/>
          </a:prstGeom>
          <a:noFill/>
          <a:ln>
            <a:noFill/>
          </a:ln>
        </p:spPr>
        <p:txBody>
          <a:bodyPr spcFirstLastPara="1" wrap="square" lIns="91425" tIns="45700" rIns="91425" bIns="45700" anchor="t" anchorCtr="0">
            <a:noAutofit/>
          </a:bodyPr>
          <a:lstStyle/>
          <a:p>
            <a:pPr lvl="0" algn="ctr"/>
            <a:r>
              <a:rPr lang="fr-FR" sz="2800" b="1" i="1" dirty="0" smtClean="0">
                <a:solidFill>
                  <a:schemeClr val="dk1"/>
                </a:solidFill>
                <a:latin typeface="Times New Roman"/>
                <a:ea typeface="Times New Roman"/>
                <a:cs typeface="Times New Roman"/>
                <a:sym typeface="Times New Roman"/>
              </a:rPr>
              <a:t>Interface « Page admin »</a:t>
            </a:r>
            <a:endParaRPr sz="2800" b="1" i="1" dirty="0">
              <a:solidFill>
                <a:schemeClr val="dk1"/>
              </a:solidFill>
              <a:latin typeface="Times New Roman"/>
              <a:ea typeface="Times New Roman"/>
              <a:cs typeface="Times New Roman"/>
              <a:sym typeface="Times New Roman"/>
            </a:endParaRPr>
          </a:p>
        </p:txBody>
      </p:sp>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b="4242"/>
          <a:stretch/>
        </p:blipFill>
        <p:spPr>
          <a:xfrm>
            <a:off x="1638788" y="1836265"/>
            <a:ext cx="8640939" cy="4652063"/>
          </a:xfrm>
          <a:prstGeom prst="rect">
            <a:avLst/>
          </a:prstGeom>
        </p:spPr>
      </p:pic>
      <p:sp>
        <p:nvSpPr>
          <p:cNvPr id="3" name="Slide Number Placeholder 2"/>
          <p:cNvSpPr>
            <a:spLocks noGrp="1"/>
          </p:cNvSpPr>
          <p:nvPr>
            <p:ph type="sldNum" sz="quarter" idx="12"/>
          </p:nvPr>
        </p:nvSpPr>
        <p:spPr/>
        <p:txBody>
          <a:bodyPr/>
          <a:lstStyle/>
          <a:p>
            <a:fld id="{CB5181DC-D8D3-48CB-9D07-F28960D5CD9A}" type="slidenum">
              <a:rPr lang="fr-FR" sz="1800" smtClean="0"/>
              <a:t>33</a:t>
            </a:fld>
            <a:endParaRPr lang="fr-FR" sz="1800" dirty="0"/>
          </a:p>
        </p:txBody>
      </p:sp>
    </p:spTree>
    <p:extLst>
      <p:ext uri="{BB962C8B-B14F-4D97-AF65-F5344CB8AC3E}">
        <p14:creationId xmlns:p14="http://schemas.microsoft.com/office/powerpoint/2010/main" val="229064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e 16"/>
          <p:cNvGrpSpPr/>
          <p:nvPr/>
        </p:nvGrpSpPr>
        <p:grpSpPr>
          <a:xfrm>
            <a:off x="598006" y="818430"/>
            <a:ext cx="4993636" cy="5050898"/>
            <a:chOff x="2202873" y="2144684"/>
            <a:chExt cx="2768138" cy="2797230"/>
          </a:xfrm>
        </p:grpSpPr>
        <p:sp>
          <p:nvSpPr>
            <p:cNvPr id="8" name="Ellipse 7"/>
            <p:cNvSpPr/>
            <p:nvPr/>
          </p:nvSpPr>
          <p:spPr>
            <a:xfrm>
              <a:off x="2202873" y="2144684"/>
              <a:ext cx="2768138" cy="279723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 name="Ellipse 5"/>
            <p:cNvSpPr/>
            <p:nvPr/>
          </p:nvSpPr>
          <p:spPr>
            <a:xfrm>
              <a:off x="2655916" y="2579022"/>
              <a:ext cx="1862051" cy="1928553"/>
            </a:xfrm>
            <a:prstGeom prst="ellipse">
              <a:avLst/>
            </a:prstGeom>
            <a:solidFill>
              <a:schemeClr val="bg1">
                <a:lumMod val="95000"/>
              </a:schemeClr>
            </a:solidFill>
            <a:ln>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44" name="Rectangle à coins arrondis 43"/>
          <p:cNvSpPr/>
          <p:nvPr/>
        </p:nvSpPr>
        <p:spPr>
          <a:xfrm>
            <a:off x="6381279" y="1641679"/>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Problématique</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5" name="Rectangle à coins arrondis 44"/>
          <p:cNvSpPr/>
          <p:nvPr/>
        </p:nvSpPr>
        <p:spPr>
          <a:xfrm>
            <a:off x="5605565" y="868321"/>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2400" dirty="0" smtClean="0">
                <a:ln w="0"/>
                <a:solidFill>
                  <a:schemeClr val="bg2"/>
                </a:solidFill>
                <a:effectLst>
                  <a:outerShdw blurRad="38100" dist="19050" dir="2700000" algn="tl" rotWithShape="0">
                    <a:schemeClr val="dk1">
                      <a:alpha val="40000"/>
                    </a:schemeClr>
                  </a:outerShdw>
                </a:effectLst>
              </a:rPr>
              <a:t>Etude de l’existant</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6" name="Rectangle à coins arrondis 45"/>
          <p:cNvSpPr/>
          <p:nvPr/>
        </p:nvSpPr>
        <p:spPr>
          <a:xfrm>
            <a:off x="6801153" y="2514426"/>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Solution proposée</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7" name="Rectangle à coins arrondis 46"/>
          <p:cNvSpPr/>
          <p:nvPr/>
        </p:nvSpPr>
        <p:spPr>
          <a:xfrm>
            <a:off x="6801153" y="3516053"/>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Etude fonctionnelle</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8" name="Rectangle à coins arrondis 47"/>
          <p:cNvSpPr/>
          <p:nvPr/>
        </p:nvSpPr>
        <p:spPr>
          <a:xfrm>
            <a:off x="6381279" y="4446648"/>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Conception</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9" name="Rectangle à coins arrondis 48"/>
          <p:cNvSpPr/>
          <p:nvPr/>
        </p:nvSpPr>
        <p:spPr>
          <a:xfrm>
            <a:off x="5577572" y="5293745"/>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Réalisation</a:t>
            </a:r>
            <a:endParaRPr lang="fr-FR" sz="2400" dirty="0">
              <a:ln w="0"/>
              <a:solidFill>
                <a:schemeClr val="bg2"/>
              </a:solidFill>
              <a:effectLst>
                <a:outerShdw blurRad="38100" dist="19050" dir="2700000" algn="tl" rotWithShape="0">
                  <a:schemeClr val="dk1">
                    <a:alpha val="40000"/>
                  </a:schemeClr>
                </a:outerShdw>
              </a:effectLst>
            </a:endParaRPr>
          </a:p>
        </p:txBody>
      </p:sp>
      <p:grpSp>
        <p:nvGrpSpPr>
          <p:cNvPr id="85" name="Groupe 84"/>
          <p:cNvGrpSpPr/>
          <p:nvPr/>
        </p:nvGrpSpPr>
        <p:grpSpPr>
          <a:xfrm>
            <a:off x="4752881" y="827761"/>
            <a:ext cx="795220" cy="551077"/>
            <a:chOff x="4752881" y="827761"/>
            <a:chExt cx="795220" cy="551077"/>
          </a:xfrm>
        </p:grpSpPr>
        <p:sp>
          <p:nvSpPr>
            <p:cNvPr id="53" name="Hexagone 52"/>
            <p:cNvSpPr/>
            <p:nvPr/>
          </p:nvSpPr>
          <p:spPr>
            <a:xfrm>
              <a:off x="4752881" y="827761"/>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9" name="Chevron 58"/>
            <p:cNvSpPr/>
            <p:nvPr/>
          </p:nvSpPr>
          <p:spPr>
            <a:xfrm>
              <a:off x="5294283" y="828332"/>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7" name="Imag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9583" y="933088"/>
              <a:ext cx="518906" cy="329876"/>
            </a:xfrm>
            <a:prstGeom prst="rect">
              <a:avLst/>
            </a:prstGeom>
          </p:spPr>
        </p:pic>
      </p:grpSp>
      <p:grpSp>
        <p:nvGrpSpPr>
          <p:cNvPr id="87" name="Groupe 86"/>
          <p:cNvGrpSpPr/>
          <p:nvPr/>
        </p:nvGrpSpPr>
        <p:grpSpPr>
          <a:xfrm>
            <a:off x="5652462" y="2501924"/>
            <a:ext cx="1056708" cy="551353"/>
            <a:chOff x="5652462" y="2501924"/>
            <a:chExt cx="1056708" cy="551353"/>
          </a:xfrm>
        </p:grpSpPr>
        <p:sp>
          <p:nvSpPr>
            <p:cNvPr id="55" name="Hexagone 54"/>
            <p:cNvSpPr/>
            <p:nvPr/>
          </p:nvSpPr>
          <p:spPr>
            <a:xfrm>
              <a:off x="5901989" y="2502771"/>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1" name="Chevron 60"/>
            <p:cNvSpPr/>
            <p:nvPr/>
          </p:nvSpPr>
          <p:spPr>
            <a:xfrm>
              <a:off x="6455352" y="2501924"/>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8" name="Imag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2462" y="2544593"/>
              <a:ext cx="802890" cy="459837"/>
            </a:xfrm>
            <a:prstGeom prst="rect">
              <a:avLst/>
            </a:prstGeom>
          </p:spPr>
        </p:pic>
      </p:grpSp>
      <p:grpSp>
        <p:nvGrpSpPr>
          <p:cNvPr id="86" name="Groupe 85"/>
          <p:cNvGrpSpPr/>
          <p:nvPr/>
        </p:nvGrpSpPr>
        <p:grpSpPr>
          <a:xfrm>
            <a:off x="5443982" y="1613688"/>
            <a:ext cx="795220" cy="564501"/>
            <a:chOff x="5443982" y="1613688"/>
            <a:chExt cx="795220" cy="564501"/>
          </a:xfrm>
        </p:grpSpPr>
        <p:sp>
          <p:nvSpPr>
            <p:cNvPr id="54" name="Hexagone 53"/>
            <p:cNvSpPr/>
            <p:nvPr/>
          </p:nvSpPr>
          <p:spPr>
            <a:xfrm>
              <a:off x="5443982" y="1627683"/>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0" name="Chevron 59"/>
            <p:cNvSpPr/>
            <p:nvPr/>
          </p:nvSpPr>
          <p:spPr>
            <a:xfrm>
              <a:off x="5985384" y="1613688"/>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9" name="Imag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1404" y="1651335"/>
              <a:ext cx="426057" cy="474773"/>
            </a:xfrm>
            <a:prstGeom prst="rect">
              <a:avLst/>
            </a:prstGeom>
          </p:spPr>
        </p:pic>
      </p:grpSp>
      <p:grpSp>
        <p:nvGrpSpPr>
          <p:cNvPr id="89" name="Groupe 88"/>
          <p:cNvGrpSpPr/>
          <p:nvPr/>
        </p:nvGrpSpPr>
        <p:grpSpPr>
          <a:xfrm>
            <a:off x="5462644" y="4430692"/>
            <a:ext cx="802376" cy="552466"/>
            <a:chOff x="5462644" y="4430692"/>
            <a:chExt cx="802376" cy="552466"/>
          </a:xfrm>
        </p:grpSpPr>
        <p:sp>
          <p:nvSpPr>
            <p:cNvPr id="57" name="Hexagone 56"/>
            <p:cNvSpPr/>
            <p:nvPr/>
          </p:nvSpPr>
          <p:spPr>
            <a:xfrm>
              <a:off x="5462644" y="4432652"/>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3" name="Chevron 62"/>
            <p:cNvSpPr/>
            <p:nvPr/>
          </p:nvSpPr>
          <p:spPr>
            <a:xfrm>
              <a:off x="6011202" y="4430692"/>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70" name="Imag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0756" y="4544058"/>
              <a:ext cx="390537" cy="390537"/>
            </a:xfrm>
            <a:prstGeom prst="rect">
              <a:avLst/>
            </a:prstGeom>
          </p:spPr>
        </p:pic>
      </p:grpSp>
      <p:sp>
        <p:nvSpPr>
          <p:cNvPr id="71" name="Rectangle à coins arrondis 70"/>
          <p:cNvSpPr/>
          <p:nvPr/>
        </p:nvSpPr>
        <p:spPr>
          <a:xfrm>
            <a:off x="4490275" y="6094814"/>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tx1"/>
                </a:solidFill>
                <a:effectLst>
                  <a:outerShdw blurRad="38100" dist="19050" dir="2700000" algn="tl" rotWithShape="0">
                    <a:schemeClr val="dk1">
                      <a:alpha val="40000"/>
                    </a:schemeClr>
                  </a:outerShdw>
                </a:effectLst>
              </a:rPr>
              <a:t>Conclusion et Perspectives</a:t>
            </a:r>
            <a:endParaRPr lang="fr-FR" sz="2400" dirty="0">
              <a:ln w="0"/>
              <a:solidFill>
                <a:schemeClr val="tx1"/>
              </a:solidFill>
              <a:effectLst>
                <a:outerShdw blurRad="38100" dist="19050" dir="2700000" algn="tl" rotWithShape="0">
                  <a:schemeClr val="dk1">
                    <a:alpha val="40000"/>
                  </a:schemeClr>
                </a:outerShdw>
              </a:effectLst>
            </a:endParaRPr>
          </a:p>
        </p:txBody>
      </p:sp>
      <p:sp>
        <p:nvSpPr>
          <p:cNvPr id="74" name="Rectangle à coins arrondis 73"/>
          <p:cNvSpPr/>
          <p:nvPr/>
        </p:nvSpPr>
        <p:spPr>
          <a:xfrm>
            <a:off x="4490275" y="109200"/>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Introduction</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75" name="Hexagone 74"/>
          <p:cNvSpPr/>
          <p:nvPr/>
        </p:nvSpPr>
        <p:spPr>
          <a:xfrm>
            <a:off x="3580970" y="102890"/>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6" name="Chevron 75"/>
          <p:cNvSpPr/>
          <p:nvPr/>
        </p:nvSpPr>
        <p:spPr>
          <a:xfrm>
            <a:off x="4120198" y="93244"/>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grpSp>
        <p:nvGrpSpPr>
          <p:cNvPr id="93" name="Groupe 92"/>
          <p:cNvGrpSpPr/>
          <p:nvPr/>
        </p:nvGrpSpPr>
        <p:grpSpPr>
          <a:xfrm>
            <a:off x="3580971" y="6078858"/>
            <a:ext cx="793045" cy="562934"/>
            <a:chOff x="3580971" y="6078858"/>
            <a:chExt cx="793045" cy="562934"/>
          </a:xfrm>
        </p:grpSpPr>
        <p:sp>
          <p:nvSpPr>
            <p:cNvPr id="72" name="Hexagone 71"/>
            <p:cNvSpPr/>
            <p:nvPr/>
          </p:nvSpPr>
          <p:spPr>
            <a:xfrm>
              <a:off x="3580971" y="6091286"/>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3" name="Chevron 72"/>
            <p:cNvSpPr/>
            <p:nvPr/>
          </p:nvSpPr>
          <p:spPr>
            <a:xfrm>
              <a:off x="4120198" y="6078858"/>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79" name="Image 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28508" y="6126217"/>
              <a:ext cx="377484" cy="455787"/>
            </a:xfrm>
            <a:prstGeom prst="rect">
              <a:avLst/>
            </a:prstGeom>
          </p:spPr>
        </p:pic>
      </p:grpSp>
      <p:grpSp>
        <p:nvGrpSpPr>
          <p:cNvPr id="88" name="Groupe 87"/>
          <p:cNvGrpSpPr/>
          <p:nvPr/>
        </p:nvGrpSpPr>
        <p:grpSpPr>
          <a:xfrm>
            <a:off x="5947780" y="3474286"/>
            <a:ext cx="788517" cy="551147"/>
            <a:chOff x="5947780" y="3474286"/>
            <a:chExt cx="788517" cy="551147"/>
          </a:xfrm>
        </p:grpSpPr>
        <p:sp>
          <p:nvSpPr>
            <p:cNvPr id="56" name="Hexagone 55"/>
            <p:cNvSpPr/>
            <p:nvPr/>
          </p:nvSpPr>
          <p:spPr>
            <a:xfrm>
              <a:off x="5947780" y="3474286"/>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2" name="Chevron 61"/>
            <p:cNvSpPr/>
            <p:nvPr/>
          </p:nvSpPr>
          <p:spPr>
            <a:xfrm>
              <a:off x="6482479" y="3474927"/>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80" name="Image 7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6933" y="3535191"/>
              <a:ext cx="439330" cy="440227"/>
            </a:xfrm>
            <a:prstGeom prst="rect">
              <a:avLst/>
            </a:prstGeom>
          </p:spPr>
        </p:pic>
      </p:grpSp>
      <p:pic>
        <p:nvPicPr>
          <p:cNvPr id="81" name="Image 8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41850" y="85006"/>
            <a:ext cx="531381" cy="531381"/>
          </a:xfrm>
          <a:prstGeom prst="rect">
            <a:avLst/>
          </a:prstGeom>
        </p:spPr>
      </p:pic>
      <p:sp>
        <p:nvSpPr>
          <p:cNvPr id="84" name="ZoneTexte 83"/>
          <p:cNvSpPr txBox="1"/>
          <p:nvPr/>
        </p:nvSpPr>
        <p:spPr>
          <a:xfrm>
            <a:off x="1885383" y="2915536"/>
            <a:ext cx="2418879" cy="861774"/>
          </a:xfrm>
          <a:prstGeom prst="rect">
            <a:avLst/>
          </a:prstGeom>
          <a:noFill/>
        </p:spPr>
        <p:txBody>
          <a:bodyPr wrap="square" rtlCol="0">
            <a:spAutoFit/>
          </a:bodyPr>
          <a:lstStyle/>
          <a:p>
            <a:pPr algn="ctr"/>
            <a:r>
              <a:rPr lang="fr-FR" sz="5000" dirty="0" smtClean="0">
                <a:latin typeface="Arial Black" panose="020B0A04020102020204" pitchFamily="34" charset="0"/>
              </a:rPr>
              <a:t>PLAN</a:t>
            </a:r>
            <a:endParaRPr lang="fr-FR" sz="5000" dirty="0">
              <a:latin typeface="Arial Black" panose="020B0A04020102020204" pitchFamily="34" charset="0"/>
            </a:endParaRPr>
          </a:p>
        </p:txBody>
      </p:sp>
      <p:grpSp>
        <p:nvGrpSpPr>
          <p:cNvPr id="92" name="Groupe 91"/>
          <p:cNvGrpSpPr/>
          <p:nvPr/>
        </p:nvGrpSpPr>
        <p:grpSpPr>
          <a:xfrm>
            <a:off x="4743550" y="5284029"/>
            <a:ext cx="787694" cy="560222"/>
            <a:chOff x="4743550" y="5284029"/>
            <a:chExt cx="787694" cy="560222"/>
          </a:xfrm>
        </p:grpSpPr>
        <p:sp>
          <p:nvSpPr>
            <p:cNvPr id="58" name="Hexagone 57"/>
            <p:cNvSpPr/>
            <p:nvPr/>
          </p:nvSpPr>
          <p:spPr>
            <a:xfrm>
              <a:off x="4743550" y="5293745"/>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pic>
          <p:nvPicPr>
            <p:cNvPr id="77" name="Image 7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19583" y="5293174"/>
              <a:ext cx="470224" cy="513555"/>
            </a:xfrm>
            <a:prstGeom prst="rect">
              <a:avLst/>
            </a:prstGeom>
          </p:spPr>
        </p:pic>
        <p:sp>
          <p:nvSpPr>
            <p:cNvPr id="91" name="Chevron 90"/>
            <p:cNvSpPr/>
            <p:nvPr/>
          </p:nvSpPr>
          <p:spPr>
            <a:xfrm>
              <a:off x="5277426" y="5284029"/>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grpSp>
      <p:grpSp>
        <p:nvGrpSpPr>
          <p:cNvPr id="94" name="Groupe 93"/>
          <p:cNvGrpSpPr/>
          <p:nvPr/>
        </p:nvGrpSpPr>
        <p:grpSpPr>
          <a:xfrm>
            <a:off x="2789582" y="1277758"/>
            <a:ext cx="610479" cy="625178"/>
            <a:chOff x="2202873" y="2144684"/>
            <a:chExt cx="2768138" cy="2797230"/>
          </a:xfrm>
        </p:grpSpPr>
        <p:sp>
          <p:nvSpPr>
            <p:cNvPr id="95" name="Ellipse 94"/>
            <p:cNvSpPr/>
            <p:nvPr/>
          </p:nvSpPr>
          <p:spPr>
            <a:xfrm>
              <a:off x="2202873" y="2144684"/>
              <a:ext cx="2768138" cy="279723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96" name="Ellipse 95"/>
            <p:cNvSpPr/>
            <p:nvPr/>
          </p:nvSpPr>
          <p:spPr>
            <a:xfrm>
              <a:off x="2655916" y="2579022"/>
              <a:ext cx="1862051" cy="1928553"/>
            </a:xfrm>
            <a:prstGeom prst="ellipse">
              <a:avLst/>
            </a:prstGeom>
            <a:solidFill>
              <a:schemeClr val="bg1">
                <a:lumMod val="95000"/>
              </a:schemeClr>
            </a:solidFill>
            <a:ln>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3" name="Slide Number Placeholder 2"/>
          <p:cNvSpPr>
            <a:spLocks noGrp="1"/>
          </p:cNvSpPr>
          <p:nvPr>
            <p:ph type="sldNum" sz="quarter" idx="12"/>
          </p:nvPr>
        </p:nvSpPr>
        <p:spPr/>
        <p:txBody>
          <a:bodyPr/>
          <a:lstStyle/>
          <a:p>
            <a:fld id="{CB5181DC-D8D3-48CB-9D07-F28960D5CD9A}" type="slidenum">
              <a:rPr lang="fr-FR" sz="1800" smtClean="0"/>
              <a:t>34</a:t>
            </a:fld>
            <a:endParaRPr lang="fr-FR" sz="1800" dirty="0"/>
          </a:p>
        </p:txBody>
      </p:sp>
    </p:spTree>
    <p:extLst>
      <p:ext uri="{BB962C8B-B14F-4D97-AF65-F5344CB8AC3E}">
        <p14:creationId xmlns:p14="http://schemas.microsoft.com/office/powerpoint/2010/main" val="12240226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05"/>
          <p:cNvSpPr/>
          <p:nvPr/>
        </p:nvSpPr>
        <p:spPr>
          <a:xfrm>
            <a:off x="0" y="831152"/>
            <a:ext cx="12180792" cy="180799"/>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Shape 307"/>
          <p:cNvSpPr txBox="1"/>
          <p:nvPr/>
        </p:nvSpPr>
        <p:spPr>
          <a:xfrm>
            <a:off x="921239" y="295621"/>
            <a:ext cx="2390399"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dirty="0" smtClean="0">
                <a:solidFill>
                  <a:schemeClr val="accent1"/>
                </a:solidFill>
                <a:latin typeface="Times New Roman"/>
                <a:ea typeface="Times New Roman"/>
                <a:cs typeface="Times New Roman"/>
                <a:sym typeface="Times New Roman"/>
              </a:rPr>
              <a:t>Conclusion</a:t>
            </a:r>
            <a:endParaRPr sz="3600" b="1" dirty="0">
              <a:solidFill>
                <a:schemeClr val="accent1"/>
              </a:solidFill>
              <a:latin typeface="Times New Roman"/>
              <a:ea typeface="Times New Roman"/>
              <a:cs typeface="Times New Roman"/>
              <a:sym typeface="Times New Roman"/>
            </a:endParaRPr>
          </a:p>
        </p:txBody>
      </p:sp>
      <p:sp>
        <p:nvSpPr>
          <p:cNvPr id="2" name="Rectangle à coins arrondis 1"/>
          <p:cNvSpPr/>
          <p:nvPr/>
        </p:nvSpPr>
        <p:spPr>
          <a:xfrm>
            <a:off x="3765884" y="2261937"/>
            <a:ext cx="4379495" cy="577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0"/>
                <a:solidFill>
                  <a:schemeClr val="tx1"/>
                </a:solidFill>
                <a:effectLst>
                  <a:outerShdw blurRad="38100" dist="19050" dir="2700000" algn="tl" rotWithShape="0">
                    <a:schemeClr val="dk1">
                      <a:alpha val="40000"/>
                    </a:schemeClr>
                  </a:outerShdw>
                </a:effectLst>
              </a:rPr>
              <a:t>Choisir les bons capteurs</a:t>
            </a:r>
            <a:endParaRPr lang="fr-FR" dirty="0">
              <a:ln w="0"/>
              <a:solidFill>
                <a:schemeClr val="tx1"/>
              </a:solidFill>
              <a:effectLst>
                <a:outerShdw blurRad="38100" dist="19050" dir="2700000" algn="tl" rotWithShape="0">
                  <a:schemeClr val="dk1">
                    <a:alpha val="40000"/>
                  </a:schemeClr>
                </a:outerShdw>
              </a:effectLst>
            </a:endParaRPr>
          </a:p>
        </p:txBody>
      </p:sp>
      <p:sp>
        <p:nvSpPr>
          <p:cNvPr id="8" name="Rectangle à coins arrondis 7"/>
          <p:cNvSpPr/>
          <p:nvPr/>
        </p:nvSpPr>
        <p:spPr>
          <a:xfrm>
            <a:off x="3765882" y="3353565"/>
            <a:ext cx="4379495" cy="577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0"/>
                <a:solidFill>
                  <a:schemeClr val="tx1"/>
                </a:solidFill>
                <a:effectLst>
                  <a:outerShdw blurRad="38100" dist="19050" dir="2700000" algn="tl" rotWithShape="0">
                    <a:schemeClr val="dk1">
                      <a:alpha val="40000"/>
                    </a:schemeClr>
                  </a:outerShdw>
                </a:effectLst>
              </a:rPr>
              <a:t>Développer une interface frontale</a:t>
            </a:r>
            <a:endParaRPr lang="fr-FR" dirty="0">
              <a:ln w="0"/>
              <a:solidFill>
                <a:schemeClr val="tx1"/>
              </a:solidFill>
              <a:effectLst>
                <a:outerShdw blurRad="38100" dist="19050" dir="2700000" algn="tl" rotWithShape="0">
                  <a:schemeClr val="dk1">
                    <a:alpha val="40000"/>
                  </a:schemeClr>
                </a:outerShdw>
              </a:effectLst>
            </a:endParaRPr>
          </a:p>
        </p:txBody>
      </p:sp>
      <p:sp>
        <p:nvSpPr>
          <p:cNvPr id="9" name="Rectangle à coins arrondis 8"/>
          <p:cNvSpPr/>
          <p:nvPr/>
        </p:nvSpPr>
        <p:spPr>
          <a:xfrm>
            <a:off x="3765881" y="4418533"/>
            <a:ext cx="4379495" cy="577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0"/>
                <a:solidFill>
                  <a:schemeClr val="tx1"/>
                </a:solidFill>
                <a:effectLst>
                  <a:outerShdw blurRad="38100" dist="19050" dir="2700000" algn="tl" rotWithShape="0">
                    <a:schemeClr val="dk1">
                      <a:alpha val="40000"/>
                    </a:schemeClr>
                  </a:outerShdw>
                </a:effectLst>
              </a:rPr>
              <a:t>Développer une interface back-end</a:t>
            </a:r>
            <a:endParaRPr lang="fr-FR" dirty="0">
              <a:ln w="0"/>
              <a:solidFill>
                <a:schemeClr val="tx1"/>
              </a:solidFill>
              <a:effectLst>
                <a:outerShdw blurRad="38100" dist="19050" dir="2700000" algn="tl" rotWithShape="0">
                  <a:schemeClr val="dk1">
                    <a:alpha val="40000"/>
                  </a:schemeClr>
                </a:outerShdw>
              </a:effectLst>
            </a:endParaRPr>
          </a:p>
        </p:txBody>
      </p:sp>
      <p:sp>
        <p:nvSpPr>
          <p:cNvPr id="10" name="Rectangle à coins arrondis 9"/>
          <p:cNvSpPr/>
          <p:nvPr/>
        </p:nvSpPr>
        <p:spPr>
          <a:xfrm>
            <a:off x="3765882" y="5434379"/>
            <a:ext cx="4379495" cy="577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0"/>
                <a:solidFill>
                  <a:schemeClr val="tx1"/>
                </a:solidFill>
                <a:effectLst>
                  <a:outerShdw blurRad="38100" dist="19050" dir="2700000" algn="tl" rotWithShape="0">
                    <a:schemeClr val="dk1">
                      <a:alpha val="40000"/>
                    </a:schemeClr>
                  </a:outerShdw>
                </a:effectLst>
              </a:rPr>
              <a:t>Réalisation d’un équipement</a:t>
            </a:r>
            <a:endParaRPr lang="fr-FR" dirty="0">
              <a:ln w="0"/>
              <a:solidFill>
                <a:schemeClr val="tx1"/>
              </a:solidFill>
              <a:effectLst>
                <a:outerShdw blurRad="38100" dist="19050" dir="2700000" algn="tl" rotWithShape="0">
                  <a:schemeClr val="dk1">
                    <a:alpha val="40000"/>
                  </a:schemeClr>
                </a:outerShdw>
              </a:effectLst>
            </a:endParaRPr>
          </a:p>
        </p:txBody>
      </p:sp>
      <p:sp>
        <p:nvSpPr>
          <p:cNvPr id="3" name="Slide Number Placeholder 2"/>
          <p:cNvSpPr>
            <a:spLocks noGrp="1"/>
          </p:cNvSpPr>
          <p:nvPr>
            <p:ph type="sldNum" sz="quarter" idx="12"/>
          </p:nvPr>
        </p:nvSpPr>
        <p:spPr>
          <a:xfrm>
            <a:off x="9437592" y="6492875"/>
            <a:ext cx="2743200" cy="365125"/>
          </a:xfrm>
        </p:spPr>
        <p:txBody>
          <a:bodyPr/>
          <a:lstStyle/>
          <a:p>
            <a:fld id="{CB5181DC-D8D3-48CB-9D07-F28960D5CD9A}" type="slidenum">
              <a:rPr lang="fr-FR" sz="1800" smtClean="0"/>
              <a:t>35</a:t>
            </a:fld>
            <a:endParaRPr lang="fr-FR" sz="18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670" t="540" r="7032" b="-540"/>
          <a:stretch/>
        </p:blipFill>
        <p:spPr>
          <a:xfrm>
            <a:off x="486383" y="3144708"/>
            <a:ext cx="2169268" cy="1800225"/>
          </a:xfrm>
          <a:prstGeom prst="rect">
            <a:avLst/>
          </a:prstGeom>
        </p:spPr>
      </p:pic>
      <p:sp>
        <p:nvSpPr>
          <p:cNvPr id="11" name="Right Arrow 10"/>
          <p:cNvSpPr/>
          <p:nvPr/>
        </p:nvSpPr>
        <p:spPr>
          <a:xfrm>
            <a:off x="797668" y="6344359"/>
            <a:ext cx="1386864" cy="297031"/>
          </a:xfrm>
          <a:prstGeom prst="right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n w="22225">
                <a:solidFill>
                  <a:schemeClr val="accent2"/>
                </a:solidFill>
                <a:prstDash val="solid"/>
              </a:ln>
              <a:solidFill>
                <a:schemeClr val="accent2">
                  <a:lumMod val="40000"/>
                  <a:lumOff val="60000"/>
                </a:schemeClr>
              </a:solidFill>
            </a:endParaRPr>
          </a:p>
        </p:txBody>
      </p:sp>
      <p:sp>
        <p:nvSpPr>
          <p:cNvPr id="12" name="TextBox 11"/>
          <p:cNvSpPr txBox="1"/>
          <p:nvPr/>
        </p:nvSpPr>
        <p:spPr>
          <a:xfrm>
            <a:off x="2461098" y="6147881"/>
            <a:ext cx="9085634"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fr-FR" dirty="0" smtClean="0"/>
              <a:t>Développement d’une plateforme </a:t>
            </a:r>
            <a:r>
              <a:rPr lang="fr-FR" dirty="0" err="1" smtClean="0"/>
              <a:t>IoT</a:t>
            </a:r>
            <a:r>
              <a:rPr lang="fr-FR" dirty="0" smtClean="0"/>
              <a:t> et réalisation d’un prototype d’une carte embarquée intégrant capteurs: Température, Humidité et gaz</a:t>
            </a:r>
            <a:endParaRPr lang="fr-FR" dirty="0"/>
          </a:p>
        </p:txBody>
      </p:sp>
    </p:spTree>
    <p:extLst>
      <p:ext uri="{BB962C8B-B14F-4D97-AF65-F5344CB8AC3E}">
        <p14:creationId xmlns:p14="http://schemas.microsoft.com/office/powerpoint/2010/main" val="405823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Shape 501"/>
          <p:cNvSpPr/>
          <p:nvPr/>
        </p:nvSpPr>
        <p:spPr>
          <a:xfrm>
            <a:off x="0" y="831152"/>
            <a:ext cx="12180792" cy="195660"/>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3" name="Shape 503"/>
          <p:cNvSpPr txBox="1"/>
          <p:nvPr/>
        </p:nvSpPr>
        <p:spPr>
          <a:xfrm>
            <a:off x="805828" y="295621"/>
            <a:ext cx="2621231"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dirty="0">
                <a:solidFill>
                  <a:schemeClr val="accent1"/>
                </a:solidFill>
                <a:latin typeface="Times New Roman"/>
                <a:ea typeface="Times New Roman"/>
                <a:cs typeface="Times New Roman"/>
                <a:sym typeface="Times New Roman"/>
              </a:rPr>
              <a:t>Perspectives</a:t>
            </a:r>
            <a:endParaRPr sz="3600" b="1" dirty="0">
              <a:solidFill>
                <a:schemeClr val="accent1"/>
              </a:solidFill>
              <a:latin typeface="Times New Roman"/>
              <a:ea typeface="Times New Roman"/>
              <a:cs typeface="Times New Roman"/>
              <a:sym typeface="Times New Roman"/>
            </a:endParaRPr>
          </a:p>
        </p:txBody>
      </p:sp>
      <p:sp>
        <p:nvSpPr>
          <p:cNvPr id="504" name="Shape 504"/>
          <p:cNvSpPr txBox="1">
            <a:spLocks noGrp="1"/>
          </p:cNvSpPr>
          <p:nvPr>
            <p:ph type="ctrTitle"/>
          </p:nvPr>
        </p:nvSpPr>
        <p:spPr>
          <a:xfrm>
            <a:off x="406041" y="1708710"/>
            <a:ext cx="10592796" cy="586659"/>
          </a:xfrm>
          <a:prstGeom prst="rect">
            <a:avLst/>
          </a:prstGeom>
          <a:noFill/>
          <a:ln>
            <a:noFill/>
          </a:ln>
        </p:spPr>
        <p:txBody>
          <a:bodyPr spcFirstLastPara="1" wrap="square" lIns="91425" tIns="45700" rIns="91425" bIns="45700" anchor="b" anchorCtr="0">
            <a:noAutofit/>
          </a:bodyPr>
          <a:lstStyle/>
          <a:p>
            <a:pPr marL="571500" marR="0" lvl="0" indent="-571500" algn="ctr" rtl="0">
              <a:lnSpc>
                <a:spcPct val="90000"/>
              </a:lnSpc>
              <a:spcBef>
                <a:spcPts val="0"/>
              </a:spcBef>
              <a:spcAft>
                <a:spcPts val="0"/>
              </a:spcAft>
              <a:buClr>
                <a:schemeClr val="dk1"/>
              </a:buClr>
              <a:buSzPts val="4000"/>
              <a:buFont typeface="Arial"/>
              <a:buChar char="•"/>
            </a:pPr>
            <a:r>
              <a:rPr lang="fr-FR" sz="2800" b="0" i="0" u="none" strike="noStrike" cap="none" dirty="0">
                <a:solidFill>
                  <a:schemeClr val="dk1"/>
                </a:solidFill>
                <a:latin typeface="Times New Roman"/>
                <a:ea typeface="Times New Roman"/>
                <a:cs typeface="Times New Roman"/>
                <a:sym typeface="Times New Roman"/>
              </a:rPr>
              <a:t>Améliorer </a:t>
            </a:r>
            <a:r>
              <a:rPr lang="fr-FR" sz="2800" b="0" i="0" u="none" strike="noStrike" cap="none" dirty="0" smtClean="0">
                <a:solidFill>
                  <a:schemeClr val="dk1"/>
                </a:solidFill>
                <a:latin typeface="Times New Roman"/>
                <a:ea typeface="Times New Roman"/>
                <a:cs typeface="Times New Roman"/>
                <a:sym typeface="Times New Roman"/>
              </a:rPr>
              <a:t>les fonctionnalités de l’application web</a:t>
            </a:r>
            <a:endParaRPr sz="2800" b="0" i="0" u="none" strike="noStrike" cap="none" dirty="0">
              <a:solidFill>
                <a:schemeClr val="dk1"/>
              </a:solidFill>
              <a:latin typeface="Times New Roman"/>
              <a:ea typeface="Times New Roman"/>
              <a:cs typeface="Times New Roman"/>
              <a:sym typeface="Times New Roman"/>
            </a:endParaRPr>
          </a:p>
        </p:txBody>
      </p:sp>
      <p:sp>
        <p:nvSpPr>
          <p:cNvPr id="505" name="Shape 505"/>
          <p:cNvSpPr txBox="1"/>
          <p:nvPr/>
        </p:nvSpPr>
        <p:spPr>
          <a:xfrm>
            <a:off x="1709288" y="2508788"/>
            <a:ext cx="9436661" cy="640514"/>
          </a:xfrm>
          <a:prstGeom prst="rect">
            <a:avLst/>
          </a:prstGeom>
          <a:noFill/>
          <a:ln>
            <a:noFill/>
          </a:ln>
        </p:spPr>
        <p:txBody>
          <a:bodyPr spcFirstLastPara="1" wrap="square" lIns="91425" tIns="45700" rIns="91425" bIns="45700" anchor="b" anchorCtr="0">
            <a:noAutofit/>
          </a:bodyPr>
          <a:lstStyle/>
          <a:p>
            <a:pPr marL="571500" marR="0" lvl="0" indent="-571500" algn="l" rtl="0">
              <a:spcBef>
                <a:spcPts val="0"/>
              </a:spcBef>
              <a:spcAft>
                <a:spcPts val="0"/>
              </a:spcAft>
              <a:buClr>
                <a:schemeClr val="dk1"/>
              </a:buClr>
              <a:buSzPts val="4000"/>
              <a:buFont typeface="Arial"/>
              <a:buChar char="•"/>
            </a:pPr>
            <a:r>
              <a:rPr lang="fr-FR" sz="2800" dirty="0">
                <a:solidFill>
                  <a:schemeClr val="dk1"/>
                </a:solidFill>
                <a:latin typeface="Times New Roman"/>
                <a:ea typeface="Times New Roman"/>
                <a:cs typeface="Times New Roman"/>
                <a:sym typeface="Times New Roman"/>
              </a:rPr>
              <a:t>Améliorer la sécurité du système</a:t>
            </a:r>
            <a:endParaRPr sz="2800" dirty="0">
              <a:solidFill>
                <a:schemeClr val="dk1"/>
              </a:solidFill>
              <a:latin typeface="Times New Roman"/>
              <a:ea typeface="Times New Roman"/>
              <a:cs typeface="Times New Roman"/>
              <a:sym typeface="Times New Roman"/>
            </a:endParaRPr>
          </a:p>
        </p:txBody>
      </p:sp>
      <p:sp>
        <p:nvSpPr>
          <p:cNvPr id="506" name="Shape 506"/>
          <p:cNvSpPr txBox="1"/>
          <p:nvPr/>
        </p:nvSpPr>
        <p:spPr>
          <a:xfrm>
            <a:off x="1692753" y="5231007"/>
            <a:ext cx="9436661" cy="567901"/>
          </a:xfrm>
          <a:prstGeom prst="rect">
            <a:avLst/>
          </a:prstGeom>
          <a:noFill/>
          <a:ln>
            <a:noFill/>
          </a:ln>
        </p:spPr>
        <p:txBody>
          <a:bodyPr spcFirstLastPara="1" wrap="square" lIns="91425" tIns="45700" rIns="91425" bIns="45700" anchor="b" anchorCtr="0">
            <a:noAutofit/>
          </a:bodyPr>
          <a:lstStyle/>
          <a:p>
            <a:pPr marL="571500" marR="0" lvl="0" indent="-571500" algn="l" rtl="0">
              <a:spcBef>
                <a:spcPts val="0"/>
              </a:spcBef>
              <a:spcAft>
                <a:spcPts val="0"/>
              </a:spcAft>
              <a:buClr>
                <a:schemeClr val="dk1"/>
              </a:buClr>
              <a:buSzPts val="4000"/>
              <a:buFont typeface="Arial"/>
              <a:buChar char="•"/>
            </a:pPr>
            <a:r>
              <a:rPr lang="fr-FR" sz="2800" dirty="0">
                <a:solidFill>
                  <a:schemeClr val="dk1"/>
                </a:solidFill>
                <a:latin typeface="Times New Roman"/>
                <a:ea typeface="Times New Roman"/>
                <a:cs typeface="Times New Roman"/>
                <a:sym typeface="Times New Roman"/>
              </a:rPr>
              <a:t>Commercialiser </a:t>
            </a:r>
            <a:r>
              <a:rPr lang="fr-FR" sz="2800" dirty="0" smtClean="0">
                <a:solidFill>
                  <a:schemeClr val="dk1"/>
                </a:solidFill>
                <a:latin typeface="Times New Roman"/>
                <a:ea typeface="Times New Roman"/>
                <a:cs typeface="Times New Roman"/>
                <a:sym typeface="Times New Roman"/>
              </a:rPr>
              <a:t>le produit </a:t>
            </a:r>
            <a:endParaRPr sz="2800" dirty="0">
              <a:solidFill>
                <a:schemeClr val="dk1"/>
              </a:solidFill>
              <a:latin typeface="Times New Roman"/>
              <a:ea typeface="Times New Roman"/>
              <a:cs typeface="Times New Roman"/>
              <a:sym typeface="Times New Roman"/>
            </a:endParaRPr>
          </a:p>
        </p:txBody>
      </p:sp>
      <p:sp>
        <p:nvSpPr>
          <p:cNvPr id="507" name="Shape 507"/>
          <p:cNvSpPr txBox="1"/>
          <p:nvPr/>
        </p:nvSpPr>
        <p:spPr>
          <a:xfrm>
            <a:off x="1692754" y="3424097"/>
            <a:ext cx="10877823" cy="567901"/>
          </a:xfrm>
          <a:prstGeom prst="rect">
            <a:avLst/>
          </a:prstGeom>
          <a:noFill/>
          <a:ln>
            <a:noFill/>
          </a:ln>
        </p:spPr>
        <p:txBody>
          <a:bodyPr spcFirstLastPara="1" wrap="square" lIns="91425" tIns="45700" rIns="91425" bIns="45700" anchor="b" anchorCtr="0">
            <a:noAutofit/>
          </a:bodyPr>
          <a:lstStyle/>
          <a:p>
            <a:pPr marL="571500" marR="0" lvl="0" indent="-571500" algn="l" rtl="0">
              <a:spcBef>
                <a:spcPts val="0"/>
              </a:spcBef>
              <a:spcAft>
                <a:spcPts val="0"/>
              </a:spcAft>
              <a:buClr>
                <a:schemeClr val="dk1"/>
              </a:buClr>
              <a:buSzPts val="4000"/>
              <a:buFont typeface="Arial"/>
              <a:buChar char="•"/>
            </a:pPr>
            <a:r>
              <a:rPr lang="fr-FR" sz="2800" dirty="0">
                <a:solidFill>
                  <a:schemeClr val="dk1"/>
                </a:solidFill>
                <a:latin typeface="Times New Roman"/>
                <a:ea typeface="Times New Roman"/>
                <a:cs typeface="Times New Roman"/>
                <a:sym typeface="Times New Roman"/>
              </a:rPr>
              <a:t>Améliorer le système pour avoir plus de </a:t>
            </a:r>
            <a:r>
              <a:rPr lang="fr-FR" sz="2800" dirty="0" smtClean="0">
                <a:solidFill>
                  <a:schemeClr val="dk1"/>
                </a:solidFill>
                <a:latin typeface="Times New Roman"/>
                <a:ea typeface="Times New Roman"/>
                <a:cs typeface="Times New Roman"/>
                <a:sym typeface="Times New Roman"/>
              </a:rPr>
              <a:t>fonctionnalités</a:t>
            </a:r>
            <a:endParaRPr sz="2800" dirty="0">
              <a:solidFill>
                <a:schemeClr val="dk1"/>
              </a:solidFill>
              <a:latin typeface="Times New Roman"/>
              <a:ea typeface="Times New Roman"/>
              <a:cs typeface="Times New Roman"/>
              <a:sym typeface="Times New Roman"/>
            </a:endParaRPr>
          </a:p>
        </p:txBody>
      </p:sp>
      <p:sp>
        <p:nvSpPr>
          <p:cNvPr id="508" name="Shape 508"/>
          <p:cNvSpPr txBox="1"/>
          <p:nvPr/>
        </p:nvSpPr>
        <p:spPr>
          <a:xfrm>
            <a:off x="1692754" y="4397467"/>
            <a:ext cx="9436661" cy="567901"/>
          </a:xfrm>
          <a:prstGeom prst="rect">
            <a:avLst/>
          </a:prstGeom>
          <a:noFill/>
          <a:ln>
            <a:noFill/>
          </a:ln>
        </p:spPr>
        <p:txBody>
          <a:bodyPr spcFirstLastPara="1" wrap="square" lIns="91425" tIns="45700" rIns="91425" bIns="45700" anchor="b" anchorCtr="0">
            <a:noAutofit/>
          </a:bodyPr>
          <a:lstStyle/>
          <a:p>
            <a:pPr marL="571500" marR="0" lvl="0" indent="-571500" algn="l" rtl="0">
              <a:spcBef>
                <a:spcPts val="0"/>
              </a:spcBef>
              <a:spcAft>
                <a:spcPts val="0"/>
              </a:spcAft>
              <a:buClr>
                <a:schemeClr val="dk1"/>
              </a:buClr>
              <a:buSzPts val="4000"/>
              <a:buFont typeface="Arial"/>
              <a:buChar char="•"/>
            </a:pPr>
            <a:r>
              <a:rPr lang="fr-FR" sz="2800" dirty="0">
                <a:solidFill>
                  <a:schemeClr val="dk1"/>
                </a:solidFill>
                <a:latin typeface="Times New Roman"/>
                <a:ea typeface="Times New Roman"/>
                <a:cs typeface="Times New Roman"/>
                <a:sym typeface="Times New Roman"/>
              </a:rPr>
              <a:t>Ajouter </a:t>
            </a:r>
            <a:r>
              <a:rPr lang="fr-FR" sz="2800" dirty="0" smtClean="0">
                <a:solidFill>
                  <a:schemeClr val="dk1"/>
                </a:solidFill>
                <a:latin typeface="Times New Roman"/>
                <a:ea typeface="Times New Roman"/>
                <a:cs typeface="Times New Roman"/>
                <a:sym typeface="Times New Roman"/>
              </a:rPr>
              <a:t>plus de </a:t>
            </a:r>
            <a:r>
              <a:rPr lang="fr-FR" sz="2800" dirty="0">
                <a:solidFill>
                  <a:schemeClr val="dk1"/>
                </a:solidFill>
                <a:latin typeface="Times New Roman"/>
                <a:ea typeface="Times New Roman"/>
                <a:cs typeface="Times New Roman"/>
                <a:sym typeface="Times New Roman"/>
              </a:rPr>
              <a:t>scénarios</a:t>
            </a:r>
            <a:endParaRPr sz="2800" dirty="0">
              <a:solidFill>
                <a:schemeClr val="dk1"/>
              </a:solidFill>
              <a:latin typeface="Times New Roman"/>
              <a:ea typeface="Times New Roman"/>
              <a:cs typeface="Times New Roman"/>
              <a:sym typeface="Times New Roman"/>
            </a:endParaRPr>
          </a:p>
        </p:txBody>
      </p:sp>
      <p:sp>
        <p:nvSpPr>
          <p:cNvPr id="3" name="Slide Number Placeholder 2"/>
          <p:cNvSpPr>
            <a:spLocks noGrp="1"/>
          </p:cNvSpPr>
          <p:nvPr>
            <p:ph type="sldNum" sz="quarter" idx="12"/>
          </p:nvPr>
        </p:nvSpPr>
        <p:spPr/>
        <p:txBody>
          <a:bodyPr/>
          <a:lstStyle/>
          <a:p>
            <a:fld id="{CB5181DC-D8D3-48CB-9D07-F28960D5CD9A}" type="slidenum">
              <a:rPr lang="fr-FR" sz="1800" smtClean="0"/>
              <a:t>36</a:t>
            </a:fld>
            <a:endParaRPr lang="fr-FR"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73166"/>
            <a:ext cx="1588299" cy="1124301"/>
          </a:xfrm>
          <a:prstGeom prst="rect">
            <a:avLst/>
          </a:prstGeom>
        </p:spPr>
      </p:pic>
    </p:spTree>
    <p:extLst>
      <p:ext uri="{BB962C8B-B14F-4D97-AF65-F5344CB8AC3E}">
        <p14:creationId xmlns:p14="http://schemas.microsoft.com/office/powerpoint/2010/main" val="754218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p:nvPr/>
        </p:nvSpPr>
        <p:spPr>
          <a:xfrm>
            <a:off x="2541714" y="2384743"/>
            <a:ext cx="7637924" cy="7694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4400" dirty="0">
                <a:solidFill>
                  <a:srgbClr val="0070C0"/>
                </a:solidFill>
                <a:latin typeface="Arial Black"/>
                <a:ea typeface="Arial Black"/>
                <a:cs typeface="Arial Black"/>
                <a:sym typeface="Arial Black"/>
              </a:rPr>
              <a:t>Merci de votre attention</a:t>
            </a:r>
            <a:endParaRPr sz="4400" dirty="0">
              <a:solidFill>
                <a:srgbClr val="0070C0"/>
              </a:solidFill>
              <a:latin typeface="Calibri"/>
              <a:ea typeface="Calibri"/>
              <a:cs typeface="Calibri"/>
              <a:sym typeface="Calibri"/>
            </a:endParaRPr>
          </a:p>
        </p:txBody>
      </p:sp>
      <p:sp>
        <p:nvSpPr>
          <p:cNvPr id="2" name="Slide Number Placeholder 1"/>
          <p:cNvSpPr>
            <a:spLocks noGrp="1"/>
          </p:cNvSpPr>
          <p:nvPr>
            <p:ph type="sldNum" sz="quarter" idx="12"/>
          </p:nvPr>
        </p:nvSpPr>
        <p:spPr>
          <a:xfrm>
            <a:off x="9448800" y="6492875"/>
            <a:ext cx="2743200" cy="365125"/>
          </a:xfrm>
        </p:spPr>
        <p:txBody>
          <a:bodyPr/>
          <a:lstStyle/>
          <a:p>
            <a:fld id="{CB5181DC-D8D3-48CB-9D07-F28960D5CD9A}" type="slidenum">
              <a:rPr lang="fr-FR" sz="1800" smtClean="0"/>
              <a:t>37</a:t>
            </a:fld>
            <a:endParaRPr lang="fr-FR" sz="1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926" y="3785304"/>
            <a:ext cx="2857500" cy="2076450"/>
          </a:xfrm>
          <a:prstGeom prst="rect">
            <a:avLst/>
          </a:prstGeom>
        </p:spPr>
      </p:pic>
    </p:spTree>
    <p:extLst>
      <p:ext uri="{BB962C8B-B14F-4D97-AF65-F5344CB8AC3E}">
        <p14:creationId xmlns:p14="http://schemas.microsoft.com/office/powerpoint/2010/main" val="36632816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p:nvPr/>
        </p:nvSpPr>
        <p:spPr>
          <a:xfrm flipV="1">
            <a:off x="0" y="785432"/>
            <a:ext cx="12180792" cy="45719"/>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Shape 120"/>
          <p:cNvSpPr txBox="1"/>
          <p:nvPr/>
        </p:nvSpPr>
        <p:spPr>
          <a:xfrm>
            <a:off x="1683471" y="1271173"/>
            <a:ext cx="9049871" cy="6801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Font typeface="Noto Sans Symbols"/>
              <a:buNone/>
            </a:pPr>
            <a:r>
              <a:rPr lang="fr-FR" sz="2800" b="1" dirty="0">
                <a:solidFill>
                  <a:schemeClr val="dk1"/>
                </a:solidFill>
                <a:latin typeface="Times New Roman" charset="0"/>
                <a:ea typeface="Times New Roman" charset="0"/>
                <a:cs typeface="Times New Roman" charset="0"/>
                <a:sym typeface="Arial"/>
              </a:rPr>
              <a:t>			</a:t>
            </a:r>
            <a:r>
              <a:rPr lang="fr-FR" sz="2800" b="1" dirty="0" err="1" smtClean="0">
                <a:solidFill>
                  <a:schemeClr val="dk1"/>
                </a:solidFill>
                <a:latin typeface="Times New Roman" charset="0"/>
                <a:ea typeface="Times New Roman" charset="0"/>
                <a:cs typeface="Times New Roman" charset="0"/>
                <a:sym typeface="Arial"/>
              </a:rPr>
              <a:t>IoT</a:t>
            </a:r>
            <a:r>
              <a:rPr lang="fr-FR" sz="2800" b="1" dirty="0" smtClean="0">
                <a:solidFill>
                  <a:schemeClr val="dk1"/>
                </a:solidFill>
                <a:latin typeface="Times New Roman" charset="0"/>
                <a:ea typeface="Times New Roman" charset="0"/>
                <a:cs typeface="Times New Roman" charset="0"/>
                <a:sym typeface="Arial"/>
              </a:rPr>
              <a:t> </a:t>
            </a:r>
            <a:r>
              <a:rPr lang="fr-FR" sz="2800" b="1" dirty="0">
                <a:solidFill>
                  <a:schemeClr val="dk1"/>
                </a:solidFill>
                <a:latin typeface="Times New Roman" charset="0"/>
                <a:ea typeface="Times New Roman" charset="0"/>
                <a:cs typeface="Times New Roman" charset="0"/>
                <a:sym typeface="Arial"/>
              </a:rPr>
              <a:t>: </a:t>
            </a:r>
            <a:r>
              <a:rPr lang="fr-FR" sz="2800" b="1" dirty="0" smtClean="0">
                <a:solidFill>
                  <a:schemeClr val="dk1"/>
                </a:solidFill>
                <a:latin typeface="Times New Roman" charset="0"/>
                <a:ea typeface="Times New Roman" charset="0"/>
                <a:cs typeface="Times New Roman" charset="0"/>
                <a:sym typeface="Arial"/>
              </a:rPr>
              <a:t>Internet </a:t>
            </a:r>
            <a:r>
              <a:rPr lang="fr-FR" sz="2800" b="1" dirty="0">
                <a:solidFill>
                  <a:schemeClr val="dk1"/>
                </a:solidFill>
                <a:latin typeface="Times New Roman" charset="0"/>
                <a:ea typeface="Times New Roman" charset="0"/>
                <a:cs typeface="Times New Roman" charset="0"/>
                <a:sym typeface="Arial"/>
              </a:rPr>
              <a:t>des objets</a:t>
            </a:r>
            <a:endParaRPr dirty="0">
              <a:latin typeface="Times New Roman" charset="0"/>
              <a:ea typeface="Times New Roman" charset="0"/>
              <a:cs typeface="Times New Roman" charset="0"/>
            </a:endParaRPr>
          </a:p>
          <a:p>
            <a:pPr marL="0" marR="0" lvl="0" indent="0" algn="l" rtl="0">
              <a:spcBef>
                <a:spcPts val="1000"/>
              </a:spcBef>
              <a:spcAft>
                <a:spcPts val="0"/>
              </a:spcAft>
              <a:buClr>
                <a:schemeClr val="accent1"/>
              </a:buClr>
              <a:buFont typeface="Noto Sans Symbols"/>
              <a:buNone/>
            </a:pPr>
            <a:endParaRPr sz="1800" b="1" dirty="0">
              <a:solidFill>
                <a:srgbClr val="595959"/>
              </a:solidFill>
              <a:latin typeface="Times New Roman" charset="0"/>
              <a:ea typeface="Times New Roman" charset="0"/>
              <a:cs typeface="Times New Roman" charset="0"/>
              <a:sym typeface="Arial"/>
            </a:endParaRPr>
          </a:p>
        </p:txBody>
      </p:sp>
      <p:sp>
        <p:nvSpPr>
          <p:cNvPr id="121" name="Shape 121"/>
          <p:cNvSpPr txBox="1"/>
          <p:nvPr/>
        </p:nvSpPr>
        <p:spPr>
          <a:xfrm>
            <a:off x="596698" y="282173"/>
            <a:ext cx="2689839"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dirty="0">
                <a:solidFill>
                  <a:schemeClr val="accent1"/>
                </a:solidFill>
                <a:latin typeface="Times New Roman"/>
                <a:ea typeface="Times New Roman"/>
                <a:cs typeface="Times New Roman"/>
                <a:sym typeface="Times New Roman"/>
              </a:rPr>
              <a:t>Introduction</a:t>
            </a:r>
            <a:endParaRPr sz="3600" b="1" dirty="0">
              <a:solidFill>
                <a:schemeClr val="accent1"/>
              </a:solidFill>
              <a:latin typeface="Times New Roman"/>
              <a:ea typeface="Times New Roman"/>
              <a:cs typeface="Times New Roman"/>
              <a:sym typeface="Times New Roman"/>
            </a:endParaRPr>
          </a:p>
        </p:txBody>
      </p:sp>
      <p:sp>
        <p:nvSpPr>
          <p:cNvPr id="123" name="Shape 123"/>
          <p:cNvSpPr txBox="1"/>
          <p:nvPr/>
        </p:nvSpPr>
        <p:spPr>
          <a:xfrm>
            <a:off x="596698" y="4390464"/>
            <a:ext cx="364202"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800" b="1">
                <a:solidFill>
                  <a:schemeClr val="lt1"/>
                </a:solidFill>
                <a:latin typeface="Times New Roman"/>
                <a:ea typeface="Times New Roman"/>
                <a:cs typeface="Times New Roman"/>
                <a:sym typeface="Times New Roman"/>
              </a:rPr>
              <a:t>1</a:t>
            </a:r>
            <a:endParaRPr sz="2800" b="1">
              <a:solidFill>
                <a:schemeClr val="lt1"/>
              </a:solidFill>
              <a:latin typeface="Times New Roman"/>
              <a:ea typeface="Times New Roman"/>
              <a:cs typeface="Times New Roman"/>
              <a:sym typeface="Times New Roman"/>
            </a:endParaRPr>
          </a:p>
        </p:txBody>
      </p:sp>
      <p:pic>
        <p:nvPicPr>
          <p:cNvPr id="2" name="Picture 1"/>
          <p:cNvPicPr>
            <a:picLocks noChangeAspect="1"/>
          </p:cNvPicPr>
          <p:nvPr/>
        </p:nvPicPr>
        <p:blipFill>
          <a:blip r:embed="rId3"/>
          <a:stretch>
            <a:fillRect/>
          </a:stretch>
        </p:blipFill>
        <p:spPr>
          <a:xfrm>
            <a:off x="5829252" y="1715260"/>
            <a:ext cx="5326602" cy="4327864"/>
          </a:xfrm>
          <a:prstGeom prst="rect">
            <a:avLst/>
          </a:prstGeom>
        </p:spPr>
      </p:pic>
      <p:sp>
        <p:nvSpPr>
          <p:cNvPr id="4" name="TextBox 3"/>
          <p:cNvSpPr txBox="1"/>
          <p:nvPr/>
        </p:nvSpPr>
        <p:spPr>
          <a:xfrm>
            <a:off x="812696" y="2513956"/>
            <a:ext cx="4336820" cy="2954655"/>
          </a:xfrm>
          <a:prstGeom prst="rect">
            <a:avLst/>
          </a:prstGeom>
          <a:noFill/>
        </p:spPr>
        <p:txBody>
          <a:bodyPr wrap="square" rtlCol="0">
            <a:spAutoFit/>
          </a:bodyPr>
          <a:lstStyle/>
          <a:p>
            <a:pPr marL="285750" indent="-285750">
              <a:buFont typeface="Arial" charset="0"/>
              <a:buChar char="•"/>
            </a:pPr>
            <a:r>
              <a:rPr lang="fr-FR" sz="2400" dirty="0">
                <a:latin typeface="Times" charset="0"/>
                <a:ea typeface="Times" charset="0"/>
                <a:cs typeface="Times" charset="0"/>
              </a:rPr>
              <a:t>Collecte</a:t>
            </a:r>
            <a:r>
              <a:rPr lang="en-US" sz="2400" dirty="0">
                <a:latin typeface="Times" charset="0"/>
                <a:ea typeface="Times" charset="0"/>
                <a:cs typeface="Times" charset="0"/>
              </a:rPr>
              <a:t> des </a:t>
            </a:r>
            <a:r>
              <a:rPr lang="en-US" sz="2400" dirty="0" err="1" smtClean="0">
                <a:latin typeface="Times" charset="0"/>
                <a:ea typeface="Times" charset="0"/>
                <a:cs typeface="Times" charset="0"/>
              </a:rPr>
              <a:t>données</a:t>
            </a:r>
            <a:r>
              <a:rPr lang="en-US" sz="2400" dirty="0">
                <a:latin typeface="Times" charset="0"/>
                <a:ea typeface="Times" charset="0"/>
                <a:cs typeface="Times" charset="0"/>
              </a:rPr>
              <a:t/>
            </a:r>
            <a:br>
              <a:rPr lang="en-US" sz="2400" dirty="0">
                <a:latin typeface="Times" charset="0"/>
                <a:ea typeface="Times" charset="0"/>
                <a:cs typeface="Times" charset="0"/>
              </a:rPr>
            </a:br>
            <a:endParaRPr lang="en-US" sz="2400" dirty="0">
              <a:latin typeface="Times" charset="0"/>
              <a:ea typeface="Times" charset="0"/>
              <a:cs typeface="Times" charset="0"/>
            </a:endParaRPr>
          </a:p>
          <a:p>
            <a:pPr marL="285750" indent="-285750">
              <a:buFont typeface="Arial" charset="0"/>
              <a:buChar char="•"/>
            </a:pPr>
            <a:r>
              <a:rPr lang="en-US" sz="2400" dirty="0">
                <a:latin typeface="Times" charset="0"/>
                <a:ea typeface="Times" charset="0"/>
                <a:cs typeface="Times" charset="0"/>
              </a:rPr>
              <a:t>Structuration et </a:t>
            </a:r>
            <a:r>
              <a:rPr lang="fi-FI" sz="2400" dirty="0" smtClean="0">
                <a:latin typeface="Times" charset="0"/>
                <a:ea typeface="Times" charset="0"/>
                <a:cs typeface="Times" charset="0"/>
              </a:rPr>
              <a:t>sauvegarde</a:t>
            </a:r>
            <a:r>
              <a:rPr lang="en-US" sz="2400" dirty="0">
                <a:latin typeface="Times" charset="0"/>
                <a:ea typeface="Times" charset="0"/>
                <a:cs typeface="Times" charset="0"/>
              </a:rPr>
              <a:t/>
            </a:r>
            <a:br>
              <a:rPr lang="en-US" sz="2400" dirty="0">
                <a:latin typeface="Times" charset="0"/>
                <a:ea typeface="Times" charset="0"/>
                <a:cs typeface="Times" charset="0"/>
              </a:rPr>
            </a:br>
            <a:endParaRPr lang="en-US" sz="2400" dirty="0">
              <a:latin typeface="Times" charset="0"/>
              <a:ea typeface="Times" charset="0"/>
              <a:cs typeface="Times" charset="0"/>
            </a:endParaRPr>
          </a:p>
          <a:p>
            <a:pPr marL="285750" indent="-285750">
              <a:buFont typeface="Arial" charset="0"/>
              <a:buChar char="•"/>
            </a:pPr>
            <a:r>
              <a:rPr lang="en-US" sz="2400" dirty="0" err="1">
                <a:latin typeface="Times" charset="0"/>
                <a:ea typeface="Times" charset="0"/>
                <a:cs typeface="Times" charset="0"/>
              </a:rPr>
              <a:t>Analyse</a:t>
            </a:r>
            <a:r>
              <a:rPr lang="en-US" sz="2400" dirty="0">
                <a:latin typeface="Times" charset="0"/>
                <a:ea typeface="Times" charset="0"/>
                <a:cs typeface="Times" charset="0"/>
              </a:rPr>
              <a:t> et </a:t>
            </a:r>
            <a:r>
              <a:rPr lang="en-US" sz="2400" dirty="0" err="1" smtClean="0">
                <a:latin typeface="Times" charset="0"/>
                <a:ea typeface="Times" charset="0"/>
                <a:cs typeface="Times" charset="0"/>
              </a:rPr>
              <a:t>traitement</a:t>
            </a:r>
            <a:r>
              <a:rPr lang="en-US" sz="2400" dirty="0" smtClean="0">
                <a:latin typeface="Times" charset="0"/>
                <a:ea typeface="Times" charset="0"/>
                <a:cs typeface="Times" charset="0"/>
              </a:rPr>
              <a:t> </a:t>
            </a:r>
            <a:r>
              <a:rPr lang="en-US" sz="2400" dirty="0">
                <a:latin typeface="Times" charset="0"/>
                <a:ea typeface="Times" charset="0"/>
                <a:cs typeface="Times" charset="0"/>
              </a:rPr>
              <a:t/>
            </a:r>
            <a:br>
              <a:rPr lang="en-US" sz="2400" dirty="0">
                <a:latin typeface="Times" charset="0"/>
                <a:ea typeface="Times" charset="0"/>
                <a:cs typeface="Times" charset="0"/>
              </a:rPr>
            </a:br>
            <a:endParaRPr lang="en-US" sz="2400" dirty="0">
              <a:latin typeface="Times" charset="0"/>
              <a:ea typeface="Times" charset="0"/>
              <a:cs typeface="Times" charset="0"/>
            </a:endParaRPr>
          </a:p>
          <a:p>
            <a:pPr marL="285750" indent="-285750">
              <a:buFont typeface="Arial" charset="0"/>
              <a:buChar char="•"/>
            </a:pPr>
            <a:r>
              <a:rPr lang="en-US" sz="2400" dirty="0" err="1" smtClean="0">
                <a:latin typeface="Times" charset="0"/>
                <a:ea typeface="Times" charset="0"/>
                <a:cs typeface="Times" charset="0"/>
              </a:rPr>
              <a:t>Décision</a:t>
            </a:r>
            <a:r>
              <a:rPr lang="en-US" sz="2400" dirty="0" smtClean="0">
                <a:latin typeface="Times" charset="0"/>
                <a:ea typeface="Times" charset="0"/>
                <a:cs typeface="Times" charset="0"/>
              </a:rPr>
              <a:t> et </a:t>
            </a:r>
            <a:r>
              <a:rPr lang="en-US" sz="2400" dirty="0" err="1" smtClean="0">
                <a:latin typeface="Times" charset="0"/>
                <a:ea typeface="Times" charset="0"/>
                <a:cs typeface="Times" charset="0"/>
              </a:rPr>
              <a:t>contrôle</a:t>
            </a:r>
            <a:r>
              <a:rPr lang="en-US" sz="2400" dirty="0" smtClean="0">
                <a:latin typeface="Times" charset="0"/>
                <a:ea typeface="Times" charset="0"/>
                <a:cs typeface="Times" charset="0"/>
              </a:rPr>
              <a:t> </a:t>
            </a:r>
            <a:endParaRPr lang="en-US" sz="2400" dirty="0">
              <a:latin typeface="Times" charset="0"/>
              <a:ea typeface="Times" charset="0"/>
              <a:cs typeface="Times" charset="0"/>
            </a:endParaRPr>
          </a:p>
          <a:p>
            <a:endParaRPr lang="fr-FR" dirty="0"/>
          </a:p>
        </p:txBody>
      </p:sp>
      <p:sp>
        <p:nvSpPr>
          <p:cNvPr id="5" name="Slide Number Placeholder 4"/>
          <p:cNvSpPr>
            <a:spLocks noGrp="1"/>
          </p:cNvSpPr>
          <p:nvPr>
            <p:ph type="sldNum" sz="quarter" idx="12"/>
          </p:nvPr>
        </p:nvSpPr>
        <p:spPr/>
        <p:txBody>
          <a:bodyPr/>
          <a:lstStyle/>
          <a:p>
            <a:fld id="{CB5181DC-D8D3-48CB-9D07-F28960D5CD9A}" type="slidenum">
              <a:rPr lang="fr-FR" sz="1800" smtClean="0"/>
              <a:t>4</a:t>
            </a:fld>
            <a:endParaRPr lang="fr-FR" sz="1800" dirty="0"/>
          </a:p>
        </p:txBody>
      </p:sp>
    </p:spTree>
    <p:extLst>
      <p:ext uri="{BB962C8B-B14F-4D97-AF65-F5344CB8AC3E}">
        <p14:creationId xmlns:p14="http://schemas.microsoft.com/office/powerpoint/2010/main" val="832379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p:nvPr/>
        </p:nvSpPr>
        <p:spPr>
          <a:xfrm flipV="1">
            <a:off x="0" y="785432"/>
            <a:ext cx="12180792" cy="45719"/>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Shape 120"/>
          <p:cNvSpPr txBox="1"/>
          <p:nvPr/>
        </p:nvSpPr>
        <p:spPr>
          <a:xfrm>
            <a:off x="778799" y="1232037"/>
            <a:ext cx="9049871" cy="6801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Font typeface="Noto Sans Symbols"/>
              <a:buNone/>
            </a:pPr>
            <a:r>
              <a:rPr lang="fr-FR" sz="2800" b="1" dirty="0">
                <a:solidFill>
                  <a:schemeClr val="dk1"/>
                </a:solidFill>
                <a:latin typeface="Times New Roman" charset="0"/>
                <a:ea typeface="Times New Roman" charset="0"/>
                <a:cs typeface="Times New Roman" charset="0"/>
                <a:sym typeface="Arial"/>
              </a:rPr>
              <a:t>			</a:t>
            </a:r>
            <a:r>
              <a:rPr lang="fr-FR" sz="2800" b="1" dirty="0" smtClean="0">
                <a:solidFill>
                  <a:schemeClr val="dk1"/>
                </a:solidFill>
                <a:latin typeface="Times New Roman" charset="0"/>
                <a:ea typeface="Times New Roman" charset="0"/>
                <a:cs typeface="Times New Roman" charset="0"/>
              </a:rPr>
              <a:t>E</a:t>
            </a:r>
            <a:r>
              <a:rPr lang="fr-FR" sz="2800" b="1" dirty="0" smtClean="0">
                <a:solidFill>
                  <a:schemeClr val="dk1"/>
                </a:solidFill>
                <a:latin typeface="Times New Roman" charset="0"/>
                <a:ea typeface="Times New Roman" charset="0"/>
                <a:cs typeface="Times New Roman" charset="0"/>
                <a:sym typeface="Arial"/>
              </a:rPr>
              <a:t>xemples des objets connectées</a:t>
            </a:r>
            <a:endParaRPr sz="1800" b="1" dirty="0">
              <a:solidFill>
                <a:srgbClr val="595959"/>
              </a:solidFill>
              <a:latin typeface="Times New Roman" charset="0"/>
              <a:ea typeface="Times New Roman" charset="0"/>
              <a:cs typeface="Times New Roman" charset="0"/>
              <a:sym typeface="Arial"/>
            </a:endParaRPr>
          </a:p>
        </p:txBody>
      </p:sp>
      <p:sp>
        <p:nvSpPr>
          <p:cNvPr id="121" name="Shape 121"/>
          <p:cNvSpPr txBox="1"/>
          <p:nvPr/>
        </p:nvSpPr>
        <p:spPr>
          <a:xfrm>
            <a:off x="596698" y="282173"/>
            <a:ext cx="2689839"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a:solidFill>
                  <a:schemeClr val="accent1"/>
                </a:solidFill>
                <a:latin typeface="Times New Roman"/>
                <a:ea typeface="Times New Roman"/>
                <a:cs typeface="Times New Roman"/>
                <a:sym typeface="Times New Roman"/>
              </a:rPr>
              <a:t>Introduction</a:t>
            </a:r>
            <a:endParaRPr sz="3600" b="1">
              <a:solidFill>
                <a:schemeClr val="accent1"/>
              </a:solidFill>
              <a:latin typeface="Times New Roman"/>
              <a:ea typeface="Times New Roman"/>
              <a:cs typeface="Times New Roman"/>
              <a:sym typeface="Times New Roman"/>
            </a:endParaRPr>
          </a:p>
        </p:txBody>
      </p:sp>
      <p:sp>
        <p:nvSpPr>
          <p:cNvPr id="123" name="Shape 123"/>
          <p:cNvSpPr txBox="1"/>
          <p:nvPr/>
        </p:nvSpPr>
        <p:spPr>
          <a:xfrm>
            <a:off x="1819106" y="4388965"/>
            <a:ext cx="364202"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800" b="1">
                <a:solidFill>
                  <a:schemeClr val="lt1"/>
                </a:solidFill>
                <a:latin typeface="Times New Roman"/>
                <a:ea typeface="Times New Roman"/>
                <a:cs typeface="Times New Roman"/>
                <a:sym typeface="Times New Roman"/>
              </a:rPr>
              <a:t>1</a:t>
            </a:r>
            <a:endParaRPr sz="2800" b="1">
              <a:solidFill>
                <a:schemeClr val="lt1"/>
              </a:solidFill>
              <a:latin typeface="Times New Roman"/>
              <a:ea typeface="Times New Roman"/>
              <a:cs typeface="Times New Roman"/>
              <a:sym typeface="Times New Roman"/>
            </a:endParaRPr>
          </a:p>
        </p:txBody>
      </p:sp>
      <p:pic>
        <p:nvPicPr>
          <p:cNvPr id="3" name="Picture 2"/>
          <p:cNvPicPr>
            <a:picLocks noChangeAspect="1"/>
          </p:cNvPicPr>
          <p:nvPr/>
        </p:nvPicPr>
        <p:blipFill>
          <a:blip r:embed="rId3"/>
          <a:stretch>
            <a:fillRect/>
          </a:stretch>
        </p:blipFill>
        <p:spPr>
          <a:xfrm>
            <a:off x="1845364" y="2438424"/>
            <a:ext cx="2473761" cy="2473761"/>
          </a:xfrm>
          <a:prstGeom prst="rect">
            <a:avLst/>
          </a:prstGeom>
        </p:spPr>
      </p:pic>
      <p:sp>
        <p:nvSpPr>
          <p:cNvPr id="6" name="TextBox 5"/>
          <p:cNvSpPr txBox="1"/>
          <p:nvPr/>
        </p:nvSpPr>
        <p:spPr>
          <a:xfrm>
            <a:off x="1381328" y="5376125"/>
            <a:ext cx="3575090" cy="1477328"/>
          </a:xfrm>
          <a:prstGeom prst="rect">
            <a:avLst/>
          </a:prstGeom>
          <a:noFill/>
        </p:spPr>
        <p:txBody>
          <a:bodyPr wrap="square" rtlCol="0">
            <a:spAutoFit/>
          </a:bodyPr>
          <a:lstStyle/>
          <a:p>
            <a:pPr algn="ctr"/>
            <a:r>
              <a:rPr lang="fr-FR" sz="1800" dirty="0" smtClean="0">
                <a:solidFill>
                  <a:schemeClr val="tx1">
                    <a:lumMod val="65000"/>
                    <a:lumOff val="35000"/>
                  </a:schemeClr>
                </a:solidFill>
                <a:latin typeface="Times New Roman" charset="0"/>
                <a:ea typeface="Times New Roman" charset="0"/>
                <a:cs typeface="Times New Roman" charset="0"/>
              </a:rPr>
              <a:t>Google Home</a:t>
            </a:r>
          </a:p>
          <a:p>
            <a:pPr algn="ctr"/>
            <a:r>
              <a:rPr lang="fr-FR" sz="1800" dirty="0">
                <a:solidFill>
                  <a:schemeClr val="tx1">
                    <a:lumMod val="65000"/>
                    <a:lumOff val="35000"/>
                  </a:schemeClr>
                </a:solidFill>
                <a:latin typeface="Times New Roman" charset="0"/>
                <a:ea typeface="Times New Roman" charset="0"/>
                <a:cs typeface="Times New Roman" charset="0"/>
              </a:rPr>
              <a:t>Google</a:t>
            </a:r>
            <a:endParaRPr lang="fr-FR" sz="1800" dirty="0" smtClean="0">
              <a:solidFill>
                <a:schemeClr val="tx1">
                  <a:lumMod val="65000"/>
                  <a:lumOff val="35000"/>
                </a:schemeClr>
              </a:solidFill>
              <a:latin typeface="Times New Roman" charset="0"/>
              <a:ea typeface="Times New Roman" charset="0"/>
              <a:cs typeface="Times New Roman" charset="0"/>
            </a:endParaRPr>
          </a:p>
          <a:p>
            <a:pPr algn="ctr"/>
            <a:r>
              <a:rPr lang="fr-FR" dirty="0" smtClean="0">
                <a:solidFill>
                  <a:schemeClr val="bg1">
                    <a:lumMod val="50000"/>
                  </a:schemeClr>
                </a:solidFill>
                <a:latin typeface="Calibri"/>
                <a:ea typeface="Calibri"/>
                <a:cs typeface="Calibri"/>
                <a:sym typeface="Calibri"/>
              </a:rPr>
              <a:t>Enceinte </a:t>
            </a:r>
            <a:r>
              <a:rPr lang="fr-FR" dirty="0">
                <a:solidFill>
                  <a:schemeClr val="bg1">
                    <a:lumMod val="50000"/>
                  </a:schemeClr>
                </a:solidFill>
                <a:latin typeface="Calibri"/>
                <a:ea typeface="Calibri"/>
                <a:cs typeface="Calibri"/>
                <a:sym typeface="Calibri"/>
              </a:rPr>
              <a:t>et un assistant </a:t>
            </a:r>
            <a:r>
              <a:rPr lang="fr-FR" dirty="0" smtClean="0">
                <a:solidFill>
                  <a:schemeClr val="bg1">
                    <a:lumMod val="50000"/>
                  </a:schemeClr>
                </a:solidFill>
                <a:latin typeface="Calibri"/>
                <a:ea typeface="Calibri"/>
                <a:cs typeface="Calibri"/>
                <a:sym typeface="Calibri"/>
              </a:rPr>
              <a:t>domestique</a:t>
            </a:r>
          </a:p>
          <a:p>
            <a:pPr algn="ctr"/>
            <a:r>
              <a:rPr lang="fr-FR" dirty="0" smtClean="0">
                <a:solidFill>
                  <a:schemeClr val="tx1">
                    <a:lumMod val="85000"/>
                    <a:lumOff val="15000"/>
                  </a:schemeClr>
                </a:solidFill>
                <a:latin typeface="Calibri"/>
                <a:ea typeface="Calibri"/>
                <a:cs typeface="Calibri"/>
                <a:sym typeface="Calibri"/>
              </a:rPr>
              <a:t>149 </a:t>
            </a:r>
            <a:r>
              <a:rPr lang="pt-BR" dirty="0" smtClean="0">
                <a:solidFill>
                  <a:schemeClr val="tx1">
                    <a:lumMod val="85000"/>
                    <a:lumOff val="15000"/>
                  </a:schemeClr>
                </a:solidFill>
                <a:latin typeface="Calibri"/>
                <a:ea typeface="Calibri"/>
                <a:cs typeface="Calibri"/>
              </a:rPr>
              <a:t>€</a:t>
            </a:r>
            <a:endParaRPr lang="fr-FR" dirty="0" smtClean="0">
              <a:solidFill>
                <a:schemeClr val="tx1">
                  <a:lumMod val="85000"/>
                  <a:lumOff val="15000"/>
                </a:schemeClr>
              </a:solidFill>
            </a:endParaRPr>
          </a:p>
          <a:p>
            <a:endParaRPr lang="fr-FR" dirty="0"/>
          </a:p>
        </p:txBody>
      </p:sp>
      <p:pic>
        <p:nvPicPr>
          <p:cNvPr id="7" name="Picture 6"/>
          <p:cNvPicPr>
            <a:picLocks noChangeAspect="1"/>
          </p:cNvPicPr>
          <p:nvPr/>
        </p:nvPicPr>
        <p:blipFill>
          <a:blip r:embed="rId4"/>
          <a:stretch>
            <a:fillRect/>
          </a:stretch>
        </p:blipFill>
        <p:spPr>
          <a:xfrm>
            <a:off x="7028561" y="2236116"/>
            <a:ext cx="2522065" cy="2522065"/>
          </a:xfrm>
          <a:prstGeom prst="rect">
            <a:avLst/>
          </a:prstGeom>
        </p:spPr>
      </p:pic>
      <p:sp>
        <p:nvSpPr>
          <p:cNvPr id="12" name="TextBox 11"/>
          <p:cNvSpPr txBox="1"/>
          <p:nvPr/>
        </p:nvSpPr>
        <p:spPr>
          <a:xfrm>
            <a:off x="6893806" y="5236143"/>
            <a:ext cx="2853400" cy="1077218"/>
          </a:xfrm>
          <a:prstGeom prst="rect">
            <a:avLst/>
          </a:prstGeom>
          <a:noFill/>
        </p:spPr>
        <p:txBody>
          <a:bodyPr wrap="square" rtlCol="0">
            <a:spAutoFit/>
          </a:bodyPr>
          <a:lstStyle/>
          <a:p>
            <a:pPr algn="ctr"/>
            <a:r>
              <a:rPr lang="fr-FR" sz="1800" dirty="0" smtClean="0">
                <a:solidFill>
                  <a:schemeClr val="tx1">
                    <a:lumMod val="65000"/>
                    <a:lumOff val="35000"/>
                  </a:schemeClr>
                </a:solidFill>
                <a:latin typeface="Times New Roman" charset="0"/>
                <a:ea typeface="Times New Roman" charset="0"/>
                <a:cs typeface="Times New Roman" charset="0"/>
              </a:rPr>
              <a:t>Genius 9000n</a:t>
            </a:r>
          </a:p>
          <a:p>
            <a:pPr algn="ctr"/>
            <a:r>
              <a:rPr lang="fr-FR" sz="1800" dirty="0">
                <a:solidFill>
                  <a:schemeClr val="tx1">
                    <a:lumMod val="65000"/>
                    <a:lumOff val="35000"/>
                  </a:schemeClr>
                </a:solidFill>
                <a:latin typeface="Times New Roman" charset="0"/>
                <a:ea typeface="Times New Roman" charset="0"/>
                <a:cs typeface="Times New Roman" charset="0"/>
              </a:rPr>
              <a:t>Oral-B</a:t>
            </a:r>
          </a:p>
          <a:p>
            <a:pPr algn="ctr"/>
            <a:r>
              <a:rPr lang="fr-FR" dirty="0" smtClean="0">
                <a:solidFill>
                  <a:schemeClr val="bg1">
                    <a:lumMod val="50000"/>
                  </a:schemeClr>
                </a:solidFill>
                <a:latin typeface="Calibri"/>
                <a:ea typeface="Calibri"/>
                <a:cs typeface="Calibri"/>
                <a:sym typeface="Calibri"/>
              </a:rPr>
              <a:t>Brosse </a:t>
            </a:r>
            <a:r>
              <a:rPr lang="fr-FR" dirty="0">
                <a:solidFill>
                  <a:schemeClr val="bg1">
                    <a:lumMod val="50000"/>
                  </a:schemeClr>
                </a:solidFill>
                <a:latin typeface="Calibri"/>
                <a:ea typeface="Calibri"/>
                <a:cs typeface="Calibri"/>
                <a:sym typeface="Calibri"/>
              </a:rPr>
              <a:t>à</a:t>
            </a:r>
            <a:r>
              <a:rPr lang="fr-FR" dirty="0" smtClean="0">
                <a:solidFill>
                  <a:schemeClr val="bg1">
                    <a:lumMod val="50000"/>
                  </a:schemeClr>
                </a:solidFill>
                <a:latin typeface="Calibri"/>
                <a:ea typeface="Calibri"/>
                <a:cs typeface="Calibri"/>
                <a:sym typeface="Calibri"/>
              </a:rPr>
              <a:t> dents connectée</a:t>
            </a:r>
          </a:p>
          <a:p>
            <a:pPr algn="ctr"/>
            <a:r>
              <a:rPr lang="pt-BR" dirty="0" smtClean="0">
                <a:solidFill>
                  <a:schemeClr val="tx1">
                    <a:lumMod val="85000"/>
                    <a:lumOff val="15000"/>
                  </a:schemeClr>
                </a:solidFill>
                <a:latin typeface="Calibri"/>
                <a:ea typeface="Calibri"/>
                <a:cs typeface="Calibri"/>
              </a:rPr>
              <a:t>109,99 €</a:t>
            </a:r>
            <a:endParaRPr lang="fr-FR" dirty="0">
              <a:solidFill>
                <a:schemeClr val="tx1">
                  <a:lumMod val="85000"/>
                  <a:lumOff val="15000"/>
                </a:schemeClr>
              </a:solidFill>
              <a:latin typeface="Calibri"/>
              <a:ea typeface="Calibri"/>
              <a:cs typeface="Calibri"/>
            </a:endParaRPr>
          </a:p>
        </p:txBody>
      </p:sp>
      <p:sp>
        <p:nvSpPr>
          <p:cNvPr id="4" name="Slide Number Placeholder 3"/>
          <p:cNvSpPr>
            <a:spLocks noGrp="1"/>
          </p:cNvSpPr>
          <p:nvPr>
            <p:ph type="sldNum" sz="quarter" idx="12"/>
          </p:nvPr>
        </p:nvSpPr>
        <p:spPr/>
        <p:txBody>
          <a:bodyPr/>
          <a:lstStyle/>
          <a:p>
            <a:fld id="{CB5181DC-D8D3-48CB-9D07-F28960D5CD9A}" type="slidenum">
              <a:rPr lang="fr-FR" sz="1800" smtClean="0"/>
              <a:t>5</a:t>
            </a:fld>
            <a:endParaRPr lang="fr-FR" sz="1800" dirty="0"/>
          </a:p>
        </p:txBody>
      </p:sp>
    </p:spTree>
    <p:extLst>
      <p:ext uri="{BB962C8B-B14F-4D97-AF65-F5344CB8AC3E}">
        <p14:creationId xmlns:p14="http://schemas.microsoft.com/office/powerpoint/2010/main" val="3657266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p:nvPr/>
        </p:nvSpPr>
        <p:spPr>
          <a:xfrm flipV="1">
            <a:off x="0" y="785432"/>
            <a:ext cx="12180792" cy="45719"/>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Shape 120"/>
          <p:cNvSpPr txBox="1"/>
          <p:nvPr/>
        </p:nvSpPr>
        <p:spPr>
          <a:xfrm>
            <a:off x="1659332" y="1246194"/>
            <a:ext cx="9049871" cy="6801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Font typeface="Noto Sans Symbols"/>
              <a:buNone/>
            </a:pPr>
            <a:r>
              <a:rPr lang="fr-FR" sz="2800" b="1" dirty="0">
                <a:solidFill>
                  <a:schemeClr val="dk1"/>
                </a:solidFill>
                <a:latin typeface="Times New Roman" charset="0"/>
                <a:ea typeface="Times New Roman" charset="0"/>
                <a:cs typeface="Times New Roman" charset="0"/>
                <a:sym typeface="Arial"/>
              </a:rPr>
              <a:t>			</a:t>
            </a:r>
            <a:r>
              <a:rPr lang="fr-FR" sz="2800" b="1" dirty="0" smtClean="0">
                <a:solidFill>
                  <a:schemeClr val="dk1"/>
                </a:solidFill>
                <a:latin typeface="Times New Roman" charset="0"/>
                <a:ea typeface="Times New Roman" charset="0"/>
                <a:cs typeface="Times New Roman" charset="0"/>
              </a:rPr>
              <a:t>L’</a:t>
            </a:r>
            <a:r>
              <a:rPr lang="fr-FR" sz="2800" b="1" dirty="0" err="1" smtClean="0">
                <a:solidFill>
                  <a:schemeClr val="dk1"/>
                </a:solidFill>
                <a:latin typeface="Times New Roman" charset="0"/>
                <a:ea typeface="Times New Roman" charset="0"/>
                <a:cs typeface="Times New Roman" charset="0"/>
              </a:rPr>
              <a:t>IoT</a:t>
            </a:r>
            <a:r>
              <a:rPr lang="fr-FR" sz="2800" b="1" dirty="0" smtClean="0">
                <a:solidFill>
                  <a:schemeClr val="dk1"/>
                </a:solidFill>
                <a:latin typeface="Times New Roman" charset="0"/>
                <a:ea typeface="Times New Roman" charset="0"/>
                <a:cs typeface="Times New Roman" charset="0"/>
              </a:rPr>
              <a:t> en chiffres</a:t>
            </a:r>
            <a:endParaRPr sz="1800" b="1" dirty="0">
              <a:solidFill>
                <a:srgbClr val="595959"/>
              </a:solidFill>
              <a:latin typeface="Times New Roman" charset="0"/>
              <a:ea typeface="Times New Roman" charset="0"/>
              <a:cs typeface="Times New Roman" charset="0"/>
              <a:sym typeface="Arial"/>
            </a:endParaRPr>
          </a:p>
        </p:txBody>
      </p:sp>
      <p:sp>
        <p:nvSpPr>
          <p:cNvPr id="121" name="Shape 121"/>
          <p:cNvSpPr txBox="1"/>
          <p:nvPr/>
        </p:nvSpPr>
        <p:spPr>
          <a:xfrm>
            <a:off x="596698" y="282173"/>
            <a:ext cx="2689839" cy="53553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a:solidFill>
                  <a:schemeClr val="accent1"/>
                </a:solidFill>
                <a:latin typeface="Times New Roman"/>
                <a:ea typeface="Times New Roman"/>
                <a:cs typeface="Times New Roman"/>
                <a:sym typeface="Times New Roman"/>
              </a:rPr>
              <a:t>Introduction</a:t>
            </a:r>
            <a:endParaRPr sz="3600" b="1">
              <a:solidFill>
                <a:schemeClr val="accent1"/>
              </a:solidFill>
              <a:latin typeface="Times New Roman"/>
              <a:ea typeface="Times New Roman"/>
              <a:cs typeface="Times New Roman"/>
              <a:sym typeface="Times New Roman"/>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146" y="2115255"/>
            <a:ext cx="8318500" cy="4140200"/>
          </a:xfrm>
          <a:prstGeom prst="rect">
            <a:avLst/>
          </a:prstGeom>
        </p:spPr>
      </p:pic>
      <p:sp>
        <p:nvSpPr>
          <p:cNvPr id="4" name="Slide Number Placeholder 3"/>
          <p:cNvSpPr>
            <a:spLocks noGrp="1"/>
          </p:cNvSpPr>
          <p:nvPr>
            <p:ph type="sldNum" sz="quarter" idx="12"/>
          </p:nvPr>
        </p:nvSpPr>
        <p:spPr/>
        <p:txBody>
          <a:bodyPr/>
          <a:lstStyle/>
          <a:p>
            <a:fld id="{CB5181DC-D8D3-48CB-9D07-F28960D5CD9A}" type="slidenum">
              <a:rPr lang="fr-FR" sz="1800" smtClean="0"/>
              <a:t>6</a:t>
            </a:fld>
            <a:endParaRPr lang="fr-FR" sz="1800" dirty="0"/>
          </a:p>
        </p:txBody>
      </p:sp>
    </p:spTree>
    <p:extLst>
      <p:ext uri="{BB962C8B-B14F-4D97-AF65-F5344CB8AC3E}">
        <p14:creationId xmlns:p14="http://schemas.microsoft.com/office/powerpoint/2010/main" val="3725610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e 16"/>
          <p:cNvGrpSpPr/>
          <p:nvPr/>
        </p:nvGrpSpPr>
        <p:grpSpPr>
          <a:xfrm>
            <a:off x="598006" y="818430"/>
            <a:ext cx="4993636" cy="5050898"/>
            <a:chOff x="2202873" y="2144684"/>
            <a:chExt cx="2768138" cy="2797230"/>
          </a:xfrm>
        </p:grpSpPr>
        <p:sp>
          <p:nvSpPr>
            <p:cNvPr id="8" name="Ellipse 7"/>
            <p:cNvSpPr/>
            <p:nvPr/>
          </p:nvSpPr>
          <p:spPr>
            <a:xfrm>
              <a:off x="2202873" y="2144684"/>
              <a:ext cx="2768138" cy="279723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 name="Ellipse 5"/>
            <p:cNvSpPr/>
            <p:nvPr/>
          </p:nvSpPr>
          <p:spPr>
            <a:xfrm>
              <a:off x="2655916" y="2579022"/>
              <a:ext cx="1862051" cy="1928553"/>
            </a:xfrm>
            <a:prstGeom prst="ellipse">
              <a:avLst/>
            </a:prstGeom>
            <a:solidFill>
              <a:schemeClr val="bg1">
                <a:lumMod val="95000"/>
              </a:schemeClr>
            </a:solidFill>
            <a:ln>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44" name="Rectangle à coins arrondis 43"/>
          <p:cNvSpPr/>
          <p:nvPr/>
        </p:nvSpPr>
        <p:spPr>
          <a:xfrm>
            <a:off x="6381279" y="1641679"/>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Problématique</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5" name="Rectangle à coins arrondis 44"/>
          <p:cNvSpPr/>
          <p:nvPr/>
        </p:nvSpPr>
        <p:spPr>
          <a:xfrm>
            <a:off x="5605565" y="868321"/>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2400" dirty="0" smtClean="0">
                <a:ln w="0"/>
                <a:solidFill>
                  <a:schemeClr val="tx1"/>
                </a:solidFill>
                <a:effectLst>
                  <a:outerShdw blurRad="38100" dist="19050" dir="2700000" algn="tl" rotWithShape="0">
                    <a:schemeClr val="dk1">
                      <a:alpha val="40000"/>
                    </a:schemeClr>
                  </a:outerShdw>
                </a:effectLst>
              </a:rPr>
              <a:t>Etude de l’existant</a:t>
            </a:r>
            <a:endParaRPr lang="fr-FR" sz="2400" dirty="0">
              <a:ln w="0"/>
              <a:solidFill>
                <a:schemeClr val="tx1"/>
              </a:solidFill>
              <a:effectLst>
                <a:outerShdw blurRad="38100" dist="19050" dir="2700000" algn="tl" rotWithShape="0">
                  <a:schemeClr val="dk1">
                    <a:alpha val="40000"/>
                  </a:schemeClr>
                </a:outerShdw>
              </a:effectLst>
            </a:endParaRPr>
          </a:p>
        </p:txBody>
      </p:sp>
      <p:sp>
        <p:nvSpPr>
          <p:cNvPr id="46" name="Rectangle à coins arrondis 45"/>
          <p:cNvSpPr/>
          <p:nvPr/>
        </p:nvSpPr>
        <p:spPr>
          <a:xfrm>
            <a:off x="6801153" y="2514426"/>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Solution proposée</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7" name="Rectangle à coins arrondis 46"/>
          <p:cNvSpPr/>
          <p:nvPr/>
        </p:nvSpPr>
        <p:spPr>
          <a:xfrm>
            <a:off x="6801153" y="3516053"/>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Etude fonctionnelle</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8" name="Rectangle à coins arrondis 47"/>
          <p:cNvSpPr/>
          <p:nvPr/>
        </p:nvSpPr>
        <p:spPr>
          <a:xfrm>
            <a:off x="6381279" y="4446648"/>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Conception</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9" name="Rectangle à coins arrondis 48"/>
          <p:cNvSpPr/>
          <p:nvPr/>
        </p:nvSpPr>
        <p:spPr>
          <a:xfrm>
            <a:off x="5577572" y="5293745"/>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Réalisation</a:t>
            </a:r>
            <a:endParaRPr lang="fr-FR" sz="2400" dirty="0">
              <a:ln w="0"/>
              <a:solidFill>
                <a:schemeClr val="bg2"/>
              </a:solidFill>
              <a:effectLst>
                <a:outerShdw blurRad="38100" dist="19050" dir="2700000" algn="tl" rotWithShape="0">
                  <a:schemeClr val="dk1">
                    <a:alpha val="40000"/>
                  </a:schemeClr>
                </a:outerShdw>
              </a:effectLst>
            </a:endParaRPr>
          </a:p>
        </p:txBody>
      </p:sp>
      <p:grpSp>
        <p:nvGrpSpPr>
          <p:cNvPr id="85" name="Groupe 84"/>
          <p:cNvGrpSpPr/>
          <p:nvPr/>
        </p:nvGrpSpPr>
        <p:grpSpPr>
          <a:xfrm>
            <a:off x="4752881" y="827761"/>
            <a:ext cx="795220" cy="551077"/>
            <a:chOff x="4752881" y="827761"/>
            <a:chExt cx="795220" cy="551077"/>
          </a:xfrm>
        </p:grpSpPr>
        <p:sp>
          <p:nvSpPr>
            <p:cNvPr id="53" name="Hexagone 52"/>
            <p:cNvSpPr/>
            <p:nvPr/>
          </p:nvSpPr>
          <p:spPr>
            <a:xfrm>
              <a:off x="4752881" y="827761"/>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9" name="Chevron 58"/>
            <p:cNvSpPr/>
            <p:nvPr/>
          </p:nvSpPr>
          <p:spPr>
            <a:xfrm>
              <a:off x="5294283" y="828332"/>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7" name="Imag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9583" y="933088"/>
              <a:ext cx="518906" cy="329876"/>
            </a:xfrm>
            <a:prstGeom prst="rect">
              <a:avLst/>
            </a:prstGeom>
          </p:spPr>
        </p:pic>
      </p:grpSp>
      <p:grpSp>
        <p:nvGrpSpPr>
          <p:cNvPr id="87" name="Groupe 86"/>
          <p:cNvGrpSpPr/>
          <p:nvPr/>
        </p:nvGrpSpPr>
        <p:grpSpPr>
          <a:xfrm>
            <a:off x="5652462" y="2501924"/>
            <a:ext cx="1056708" cy="551353"/>
            <a:chOff x="5652462" y="2501924"/>
            <a:chExt cx="1056708" cy="551353"/>
          </a:xfrm>
        </p:grpSpPr>
        <p:sp>
          <p:nvSpPr>
            <p:cNvPr id="55" name="Hexagone 54"/>
            <p:cNvSpPr/>
            <p:nvPr/>
          </p:nvSpPr>
          <p:spPr>
            <a:xfrm>
              <a:off x="5901989" y="2502771"/>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1" name="Chevron 60"/>
            <p:cNvSpPr/>
            <p:nvPr/>
          </p:nvSpPr>
          <p:spPr>
            <a:xfrm>
              <a:off x="6455352" y="2501924"/>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8" name="Imag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2462" y="2544593"/>
              <a:ext cx="802890" cy="459837"/>
            </a:xfrm>
            <a:prstGeom prst="rect">
              <a:avLst/>
            </a:prstGeom>
          </p:spPr>
        </p:pic>
      </p:grpSp>
      <p:grpSp>
        <p:nvGrpSpPr>
          <p:cNvPr id="86" name="Groupe 85"/>
          <p:cNvGrpSpPr/>
          <p:nvPr/>
        </p:nvGrpSpPr>
        <p:grpSpPr>
          <a:xfrm>
            <a:off x="5443982" y="1613688"/>
            <a:ext cx="795220" cy="564501"/>
            <a:chOff x="5443982" y="1613688"/>
            <a:chExt cx="795220" cy="564501"/>
          </a:xfrm>
        </p:grpSpPr>
        <p:sp>
          <p:nvSpPr>
            <p:cNvPr id="54" name="Hexagone 53"/>
            <p:cNvSpPr/>
            <p:nvPr/>
          </p:nvSpPr>
          <p:spPr>
            <a:xfrm>
              <a:off x="5443982" y="1627683"/>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0" name="Chevron 59"/>
            <p:cNvSpPr/>
            <p:nvPr/>
          </p:nvSpPr>
          <p:spPr>
            <a:xfrm>
              <a:off x="5985384" y="1613688"/>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9" name="Imag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1404" y="1651335"/>
              <a:ext cx="426057" cy="474773"/>
            </a:xfrm>
            <a:prstGeom prst="rect">
              <a:avLst/>
            </a:prstGeom>
          </p:spPr>
        </p:pic>
      </p:grpSp>
      <p:grpSp>
        <p:nvGrpSpPr>
          <p:cNvPr id="89" name="Groupe 88"/>
          <p:cNvGrpSpPr/>
          <p:nvPr/>
        </p:nvGrpSpPr>
        <p:grpSpPr>
          <a:xfrm>
            <a:off x="5462644" y="4430692"/>
            <a:ext cx="802376" cy="552466"/>
            <a:chOff x="5462644" y="4430692"/>
            <a:chExt cx="802376" cy="552466"/>
          </a:xfrm>
        </p:grpSpPr>
        <p:sp>
          <p:nvSpPr>
            <p:cNvPr id="57" name="Hexagone 56"/>
            <p:cNvSpPr/>
            <p:nvPr/>
          </p:nvSpPr>
          <p:spPr>
            <a:xfrm>
              <a:off x="5462644" y="4432652"/>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3" name="Chevron 62"/>
            <p:cNvSpPr/>
            <p:nvPr/>
          </p:nvSpPr>
          <p:spPr>
            <a:xfrm>
              <a:off x="6011202" y="4430692"/>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70" name="Imag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0756" y="4544058"/>
              <a:ext cx="390537" cy="390537"/>
            </a:xfrm>
            <a:prstGeom prst="rect">
              <a:avLst/>
            </a:prstGeom>
          </p:spPr>
        </p:pic>
      </p:grpSp>
      <p:sp>
        <p:nvSpPr>
          <p:cNvPr id="71" name="Rectangle à coins arrondis 70"/>
          <p:cNvSpPr/>
          <p:nvPr/>
        </p:nvSpPr>
        <p:spPr>
          <a:xfrm>
            <a:off x="4490275" y="6094814"/>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Conclusion et Perspectives</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74" name="Rectangle à coins arrondis 73"/>
          <p:cNvSpPr/>
          <p:nvPr/>
        </p:nvSpPr>
        <p:spPr>
          <a:xfrm>
            <a:off x="4490275" y="109200"/>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Introduction</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75" name="Hexagone 74"/>
          <p:cNvSpPr/>
          <p:nvPr/>
        </p:nvSpPr>
        <p:spPr>
          <a:xfrm>
            <a:off x="3580970" y="102890"/>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6" name="Chevron 75"/>
          <p:cNvSpPr/>
          <p:nvPr/>
        </p:nvSpPr>
        <p:spPr>
          <a:xfrm>
            <a:off x="4120198" y="93244"/>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grpSp>
        <p:nvGrpSpPr>
          <p:cNvPr id="93" name="Groupe 92"/>
          <p:cNvGrpSpPr/>
          <p:nvPr/>
        </p:nvGrpSpPr>
        <p:grpSpPr>
          <a:xfrm>
            <a:off x="3580971" y="6078858"/>
            <a:ext cx="793045" cy="562934"/>
            <a:chOff x="3580971" y="6078858"/>
            <a:chExt cx="793045" cy="562934"/>
          </a:xfrm>
        </p:grpSpPr>
        <p:sp>
          <p:nvSpPr>
            <p:cNvPr id="72" name="Hexagone 71"/>
            <p:cNvSpPr/>
            <p:nvPr/>
          </p:nvSpPr>
          <p:spPr>
            <a:xfrm>
              <a:off x="3580971" y="6091286"/>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3" name="Chevron 72"/>
            <p:cNvSpPr/>
            <p:nvPr/>
          </p:nvSpPr>
          <p:spPr>
            <a:xfrm>
              <a:off x="4120198" y="6078858"/>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79" name="Image 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28508" y="6126217"/>
              <a:ext cx="377484" cy="455787"/>
            </a:xfrm>
            <a:prstGeom prst="rect">
              <a:avLst/>
            </a:prstGeom>
          </p:spPr>
        </p:pic>
      </p:grpSp>
      <p:grpSp>
        <p:nvGrpSpPr>
          <p:cNvPr id="88" name="Groupe 87"/>
          <p:cNvGrpSpPr/>
          <p:nvPr/>
        </p:nvGrpSpPr>
        <p:grpSpPr>
          <a:xfrm>
            <a:off x="5947780" y="3474286"/>
            <a:ext cx="788517" cy="551147"/>
            <a:chOff x="5947780" y="3474286"/>
            <a:chExt cx="788517" cy="551147"/>
          </a:xfrm>
        </p:grpSpPr>
        <p:sp>
          <p:nvSpPr>
            <p:cNvPr id="56" name="Hexagone 55"/>
            <p:cNvSpPr/>
            <p:nvPr/>
          </p:nvSpPr>
          <p:spPr>
            <a:xfrm>
              <a:off x="5947780" y="3474286"/>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2" name="Chevron 61"/>
            <p:cNvSpPr/>
            <p:nvPr/>
          </p:nvSpPr>
          <p:spPr>
            <a:xfrm>
              <a:off x="6482479" y="3474927"/>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80" name="Image 7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6933" y="3535191"/>
              <a:ext cx="439330" cy="440227"/>
            </a:xfrm>
            <a:prstGeom prst="rect">
              <a:avLst/>
            </a:prstGeom>
          </p:spPr>
        </p:pic>
      </p:grpSp>
      <p:pic>
        <p:nvPicPr>
          <p:cNvPr id="81" name="Image 8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41850" y="85006"/>
            <a:ext cx="531381" cy="531381"/>
          </a:xfrm>
          <a:prstGeom prst="rect">
            <a:avLst/>
          </a:prstGeom>
        </p:spPr>
      </p:pic>
      <p:sp>
        <p:nvSpPr>
          <p:cNvPr id="84" name="ZoneTexte 83"/>
          <p:cNvSpPr txBox="1"/>
          <p:nvPr/>
        </p:nvSpPr>
        <p:spPr>
          <a:xfrm>
            <a:off x="1885383" y="2915536"/>
            <a:ext cx="2418879" cy="861774"/>
          </a:xfrm>
          <a:prstGeom prst="rect">
            <a:avLst/>
          </a:prstGeom>
          <a:noFill/>
        </p:spPr>
        <p:txBody>
          <a:bodyPr wrap="square" rtlCol="0">
            <a:spAutoFit/>
          </a:bodyPr>
          <a:lstStyle/>
          <a:p>
            <a:pPr algn="ctr"/>
            <a:r>
              <a:rPr lang="fr-FR" sz="5000" dirty="0" smtClean="0">
                <a:latin typeface="Arial Black" panose="020B0A04020102020204" pitchFamily="34" charset="0"/>
              </a:rPr>
              <a:t>PLAN</a:t>
            </a:r>
            <a:endParaRPr lang="fr-FR" sz="5000" dirty="0">
              <a:latin typeface="Arial Black" panose="020B0A04020102020204" pitchFamily="34" charset="0"/>
            </a:endParaRPr>
          </a:p>
        </p:txBody>
      </p:sp>
      <p:grpSp>
        <p:nvGrpSpPr>
          <p:cNvPr id="92" name="Groupe 91"/>
          <p:cNvGrpSpPr/>
          <p:nvPr/>
        </p:nvGrpSpPr>
        <p:grpSpPr>
          <a:xfrm>
            <a:off x="4743550" y="5284029"/>
            <a:ext cx="787694" cy="560222"/>
            <a:chOff x="4743550" y="5284029"/>
            <a:chExt cx="787694" cy="560222"/>
          </a:xfrm>
        </p:grpSpPr>
        <p:sp>
          <p:nvSpPr>
            <p:cNvPr id="58" name="Hexagone 57"/>
            <p:cNvSpPr/>
            <p:nvPr/>
          </p:nvSpPr>
          <p:spPr>
            <a:xfrm>
              <a:off x="4743550" y="5293745"/>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pic>
          <p:nvPicPr>
            <p:cNvPr id="77" name="Image 7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19583" y="5293174"/>
              <a:ext cx="470224" cy="513555"/>
            </a:xfrm>
            <a:prstGeom prst="rect">
              <a:avLst/>
            </a:prstGeom>
          </p:spPr>
        </p:pic>
        <p:sp>
          <p:nvSpPr>
            <p:cNvPr id="91" name="Chevron 90"/>
            <p:cNvSpPr/>
            <p:nvPr/>
          </p:nvSpPr>
          <p:spPr>
            <a:xfrm>
              <a:off x="5277426" y="5284029"/>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grpSp>
      <p:grpSp>
        <p:nvGrpSpPr>
          <p:cNvPr id="94" name="Groupe 93"/>
          <p:cNvGrpSpPr/>
          <p:nvPr/>
        </p:nvGrpSpPr>
        <p:grpSpPr>
          <a:xfrm>
            <a:off x="2789582" y="1277758"/>
            <a:ext cx="610479" cy="625178"/>
            <a:chOff x="2202873" y="2144684"/>
            <a:chExt cx="2768138" cy="2797230"/>
          </a:xfrm>
        </p:grpSpPr>
        <p:sp>
          <p:nvSpPr>
            <p:cNvPr id="95" name="Ellipse 94"/>
            <p:cNvSpPr/>
            <p:nvPr/>
          </p:nvSpPr>
          <p:spPr>
            <a:xfrm>
              <a:off x="2202873" y="2144684"/>
              <a:ext cx="2768138" cy="279723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96" name="Ellipse 95"/>
            <p:cNvSpPr/>
            <p:nvPr/>
          </p:nvSpPr>
          <p:spPr>
            <a:xfrm>
              <a:off x="2655916" y="2579022"/>
              <a:ext cx="1862051" cy="1928553"/>
            </a:xfrm>
            <a:prstGeom prst="ellipse">
              <a:avLst/>
            </a:prstGeom>
            <a:solidFill>
              <a:schemeClr val="bg1">
                <a:lumMod val="95000"/>
              </a:schemeClr>
            </a:solidFill>
            <a:ln>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3" name="Slide Number Placeholder 2"/>
          <p:cNvSpPr>
            <a:spLocks noGrp="1"/>
          </p:cNvSpPr>
          <p:nvPr>
            <p:ph type="sldNum" sz="quarter" idx="12"/>
          </p:nvPr>
        </p:nvSpPr>
        <p:spPr/>
        <p:txBody>
          <a:bodyPr/>
          <a:lstStyle/>
          <a:p>
            <a:fld id="{CB5181DC-D8D3-48CB-9D07-F28960D5CD9A}" type="slidenum">
              <a:rPr lang="fr-FR" sz="1800" smtClean="0"/>
              <a:t>7</a:t>
            </a:fld>
            <a:endParaRPr lang="fr-FR" sz="1800" dirty="0"/>
          </a:p>
        </p:txBody>
      </p:sp>
    </p:spTree>
    <p:extLst>
      <p:ext uri="{BB962C8B-B14F-4D97-AF65-F5344CB8AC3E}">
        <p14:creationId xmlns:p14="http://schemas.microsoft.com/office/powerpoint/2010/main" val="696795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0" y="831152"/>
            <a:ext cx="12180792" cy="166597"/>
          </a:xfrm>
          <a:prstGeom prst="roundRect">
            <a:avLst>
              <a:gd name="adj" fmla="val 16667"/>
            </a:avLst>
          </a:prstGeom>
          <a:solidFill>
            <a:schemeClr val="accent1"/>
          </a:solidFill>
          <a:ln w="12700" cap="flat" cmpd="sng">
            <a:solidFill>
              <a:srgbClr val="42719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Shape 213"/>
          <p:cNvSpPr txBox="1"/>
          <p:nvPr/>
        </p:nvSpPr>
        <p:spPr>
          <a:xfrm>
            <a:off x="437142" y="259880"/>
            <a:ext cx="4628153" cy="37951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fr-FR" sz="3600" b="1" dirty="0" smtClean="0">
                <a:solidFill>
                  <a:schemeClr val="accent1"/>
                </a:solidFill>
                <a:latin typeface="Times New Roman"/>
                <a:ea typeface="Times New Roman"/>
                <a:cs typeface="Times New Roman"/>
                <a:sym typeface="Times New Roman"/>
              </a:rPr>
              <a:t>Etude de l’existant</a:t>
            </a:r>
            <a:endParaRPr sz="3600" b="1" dirty="0">
              <a:solidFill>
                <a:schemeClr val="accent1"/>
              </a:solidFill>
              <a:latin typeface="Times New Roman"/>
              <a:ea typeface="Times New Roman"/>
              <a:cs typeface="Times New Roman"/>
              <a:sym typeface="Times New Roman"/>
            </a:endParaRPr>
          </a:p>
        </p:txBody>
      </p:sp>
      <p:sp>
        <p:nvSpPr>
          <p:cNvPr id="214" name="Shape 214"/>
          <p:cNvSpPr txBox="1"/>
          <p:nvPr/>
        </p:nvSpPr>
        <p:spPr>
          <a:xfrm>
            <a:off x="2867253" y="1383601"/>
            <a:ext cx="6659195"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2800" b="1" i="1" dirty="0" smtClean="0">
                <a:solidFill>
                  <a:schemeClr val="dk1"/>
                </a:solidFill>
                <a:latin typeface="Times New Roman"/>
                <a:ea typeface="Times New Roman"/>
                <a:cs typeface="Times New Roman"/>
                <a:sym typeface="Times New Roman"/>
              </a:rPr>
              <a:t>Les différentes plateformes </a:t>
            </a:r>
            <a:r>
              <a:rPr lang="fr-FR" sz="2800" b="1" i="1" dirty="0" err="1" smtClean="0">
                <a:solidFill>
                  <a:schemeClr val="dk1"/>
                </a:solidFill>
                <a:latin typeface="Times New Roman"/>
                <a:ea typeface="Times New Roman"/>
                <a:cs typeface="Times New Roman"/>
                <a:sym typeface="Times New Roman"/>
              </a:rPr>
              <a:t>IoT</a:t>
            </a:r>
            <a:endParaRPr sz="2800" b="1" i="1" dirty="0">
              <a:solidFill>
                <a:schemeClr val="dk1"/>
              </a:solidFill>
              <a:latin typeface="Times New Roman"/>
              <a:ea typeface="Times New Roman"/>
              <a:cs typeface="Times New Roman"/>
              <a:sym typeface="Times New Roman"/>
            </a:endParaRPr>
          </a:p>
        </p:txBody>
      </p:sp>
      <p:sp>
        <p:nvSpPr>
          <p:cNvPr id="217" name="Shape 217"/>
          <p:cNvSpPr txBox="1"/>
          <p:nvPr/>
        </p:nvSpPr>
        <p:spPr>
          <a:xfrm>
            <a:off x="596698" y="4390464"/>
            <a:ext cx="364202"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800" b="1">
                <a:solidFill>
                  <a:schemeClr val="lt1"/>
                </a:solidFill>
                <a:latin typeface="Times New Roman"/>
                <a:ea typeface="Times New Roman"/>
                <a:cs typeface="Times New Roman"/>
                <a:sym typeface="Times New Roman"/>
              </a:rPr>
              <a:t>8</a:t>
            </a:r>
            <a:endParaRPr/>
          </a:p>
        </p:txBody>
      </p:sp>
      <p:pic>
        <p:nvPicPr>
          <p:cNvPr id="3" name="Picture 2"/>
          <p:cNvPicPr>
            <a:picLocks noChangeAspect="1"/>
          </p:cNvPicPr>
          <p:nvPr/>
        </p:nvPicPr>
        <p:blipFill>
          <a:blip r:embed="rId3"/>
          <a:stretch>
            <a:fillRect/>
          </a:stretch>
        </p:blipFill>
        <p:spPr>
          <a:xfrm>
            <a:off x="596698" y="3181635"/>
            <a:ext cx="3232880" cy="1576029"/>
          </a:xfrm>
          <a:prstGeom prst="rect">
            <a:avLst/>
          </a:prstGeom>
        </p:spPr>
      </p:pic>
      <p:pic>
        <p:nvPicPr>
          <p:cNvPr id="12" name="Picture 11"/>
          <p:cNvPicPr>
            <a:picLocks noChangeAspect="1"/>
          </p:cNvPicPr>
          <p:nvPr/>
        </p:nvPicPr>
        <p:blipFill>
          <a:blip r:embed="rId4"/>
          <a:stretch>
            <a:fillRect/>
          </a:stretch>
        </p:blipFill>
        <p:spPr>
          <a:xfrm>
            <a:off x="4244178" y="3338948"/>
            <a:ext cx="3905344" cy="1574736"/>
          </a:xfrm>
          <a:prstGeom prst="rect">
            <a:avLst/>
          </a:prstGeom>
        </p:spPr>
      </p:pic>
      <p:pic>
        <p:nvPicPr>
          <p:cNvPr id="4" name="Picture 3"/>
          <p:cNvPicPr>
            <a:picLocks noChangeAspect="1"/>
          </p:cNvPicPr>
          <p:nvPr/>
        </p:nvPicPr>
        <p:blipFill>
          <a:blip r:embed="rId5"/>
          <a:stretch>
            <a:fillRect/>
          </a:stretch>
        </p:blipFill>
        <p:spPr>
          <a:xfrm>
            <a:off x="7981912" y="2978122"/>
            <a:ext cx="4082467" cy="2296388"/>
          </a:xfrm>
          <a:prstGeom prst="rect">
            <a:avLst/>
          </a:prstGeom>
        </p:spPr>
      </p:pic>
      <p:sp>
        <p:nvSpPr>
          <p:cNvPr id="5" name="Slide Number Placeholder 4"/>
          <p:cNvSpPr>
            <a:spLocks noGrp="1"/>
          </p:cNvSpPr>
          <p:nvPr>
            <p:ph type="sldNum" sz="quarter" idx="12"/>
          </p:nvPr>
        </p:nvSpPr>
        <p:spPr/>
        <p:txBody>
          <a:bodyPr/>
          <a:lstStyle/>
          <a:p>
            <a:fld id="{CB5181DC-D8D3-48CB-9D07-F28960D5CD9A}" type="slidenum">
              <a:rPr lang="fr-FR" sz="1800" smtClean="0"/>
              <a:t>8</a:t>
            </a:fld>
            <a:endParaRPr lang="fr-FR" sz="1800" dirty="0"/>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838" y="1140724"/>
            <a:ext cx="11089532" cy="565785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838" y="1140724"/>
            <a:ext cx="11089532" cy="5657850"/>
          </a:xfrm>
          <a:prstGeom prst="rect">
            <a:avLst/>
          </a:prstGeom>
        </p:spPr>
      </p:pic>
    </p:spTree>
    <p:extLst>
      <p:ext uri="{BB962C8B-B14F-4D97-AF65-F5344CB8AC3E}">
        <p14:creationId xmlns:p14="http://schemas.microsoft.com/office/powerpoint/2010/main" val="1551194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e 16"/>
          <p:cNvGrpSpPr/>
          <p:nvPr/>
        </p:nvGrpSpPr>
        <p:grpSpPr>
          <a:xfrm>
            <a:off x="598006" y="818430"/>
            <a:ext cx="4993636" cy="5050898"/>
            <a:chOff x="2202873" y="2144684"/>
            <a:chExt cx="2768138" cy="2797230"/>
          </a:xfrm>
        </p:grpSpPr>
        <p:sp>
          <p:nvSpPr>
            <p:cNvPr id="8" name="Ellipse 7"/>
            <p:cNvSpPr/>
            <p:nvPr/>
          </p:nvSpPr>
          <p:spPr>
            <a:xfrm>
              <a:off x="2202873" y="2144684"/>
              <a:ext cx="2768138" cy="279723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 name="Ellipse 5"/>
            <p:cNvSpPr/>
            <p:nvPr/>
          </p:nvSpPr>
          <p:spPr>
            <a:xfrm>
              <a:off x="2655916" y="2579022"/>
              <a:ext cx="1862051" cy="1928553"/>
            </a:xfrm>
            <a:prstGeom prst="ellipse">
              <a:avLst/>
            </a:prstGeom>
            <a:solidFill>
              <a:schemeClr val="bg1">
                <a:lumMod val="95000"/>
              </a:schemeClr>
            </a:solidFill>
            <a:ln>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44" name="Rectangle à coins arrondis 43"/>
          <p:cNvSpPr/>
          <p:nvPr/>
        </p:nvSpPr>
        <p:spPr>
          <a:xfrm>
            <a:off x="6381279" y="1641679"/>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tx1"/>
                </a:solidFill>
                <a:effectLst>
                  <a:outerShdw blurRad="38100" dist="19050" dir="2700000" algn="tl" rotWithShape="0">
                    <a:schemeClr val="dk1">
                      <a:alpha val="40000"/>
                    </a:schemeClr>
                  </a:outerShdw>
                </a:effectLst>
              </a:rPr>
              <a:t>Problématique</a:t>
            </a:r>
            <a:endParaRPr lang="fr-FR" sz="2400" dirty="0">
              <a:ln w="0"/>
              <a:solidFill>
                <a:schemeClr val="tx1"/>
              </a:solidFill>
              <a:effectLst>
                <a:outerShdw blurRad="38100" dist="19050" dir="2700000" algn="tl" rotWithShape="0">
                  <a:schemeClr val="dk1">
                    <a:alpha val="40000"/>
                  </a:schemeClr>
                </a:outerShdw>
              </a:effectLst>
            </a:endParaRPr>
          </a:p>
        </p:txBody>
      </p:sp>
      <p:sp>
        <p:nvSpPr>
          <p:cNvPr id="45" name="Rectangle à coins arrondis 44"/>
          <p:cNvSpPr/>
          <p:nvPr/>
        </p:nvSpPr>
        <p:spPr>
          <a:xfrm>
            <a:off x="5605565" y="868321"/>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2400" dirty="0" smtClean="0">
                <a:ln w="0"/>
                <a:solidFill>
                  <a:schemeClr val="bg2"/>
                </a:solidFill>
                <a:effectLst>
                  <a:outerShdw blurRad="38100" dist="19050" dir="2700000" algn="tl" rotWithShape="0">
                    <a:schemeClr val="dk1">
                      <a:alpha val="40000"/>
                    </a:schemeClr>
                  </a:outerShdw>
                </a:effectLst>
              </a:rPr>
              <a:t>Etude de l’existant</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6" name="Rectangle à coins arrondis 45"/>
          <p:cNvSpPr/>
          <p:nvPr/>
        </p:nvSpPr>
        <p:spPr>
          <a:xfrm>
            <a:off x="6801153" y="2514426"/>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Solution proposée</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7" name="Rectangle à coins arrondis 46"/>
          <p:cNvSpPr/>
          <p:nvPr/>
        </p:nvSpPr>
        <p:spPr>
          <a:xfrm>
            <a:off x="6801153" y="3516053"/>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Etude fonctionnelle</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8" name="Rectangle à coins arrondis 47"/>
          <p:cNvSpPr/>
          <p:nvPr/>
        </p:nvSpPr>
        <p:spPr>
          <a:xfrm>
            <a:off x="6381279" y="4446648"/>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Conception</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49" name="Rectangle à coins arrondis 48"/>
          <p:cNvSpPr/>
          <p:nvPr/>
        </p:nvSpPr>
        <p:spPr>
          <a:xfrm>
            <a:off x="5577572" y="5293745"/>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Réalisation</a:t>
            </a:r>
            <a:endParaRPr lang="fr-FR" sz="2400" dirty="0">
              <a:ln w="0"/>
              <a:solidFill>
                <a:schemeClr val="bg2"/>
              </a:solidFill>
              <a:effectLst>
                <a:outerShdw blurRad="38100" dist="19050" dir="2700000" algn="tl" rotWithShape="0">
                  <a:schemeClr val="dk1">
                    <a:alpha val="40000"/>
                  </a:schemeClr>
                </a:outerShdw>
              </a:effectLst>
            </a:endParaRPr>
          </a:p>
        </p:txBody>
      </p:sp>
      <p:grpSp>
        <p:nvGrpSpPr>
          <p:cNvPr id="85" name="Groupe 84"/>
          <p:cNvGrpSpPr/>
          <p:nvPr/>
        </p:nvGrpSpPr>
        <p:grpSpPr>
          <a:xfrm>
            <a:off x="4752881" y="827761"/>
            <a:ext cx="795220" cy="551077"/>
            <a:chOff x="4752881" y="827761"/>
            <a:chExt cx="795220" cy="551077"/>
          </a:xfrm>
        </p:grpSpPr>
        <p:sp>
          <p:nvSpPr>
            <p:cNvPr id="53" name="Hexagone 52"/>
            <p:cNvSpPr/>
            <p:nvPr/>
          </p:nvSpPr>
          <p:spPr>
            <a:xfrm>
              <a:off x="4752881" y="827761"/>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9" name="Chevron 58"/>
            <p:cNvSpPr/>
            <p:nvPr/>
          </p:nvSpPr>
          <p:spPr>
            <a:xfrm>
              <a:off x="5294283" y="828332"/>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7" name="Imag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9583" y="933088"/>
              <a:ext cx="518906" cy="329876"/>
            </a:xfrm>
            <a:prstGeom prst="rect">
              <a:avLst/>
            </a:prstGeom>
          </p:spPr>
        </p:pic>
      </p:grpSp>
      <p:grpSp>
        <p:nvGrpSpPr>
          <p:cNvPr id="87" name="Groupe 86"/>
          <p:cNvGrpSpPr/>
          <p:nvPr/>
        </p:nvGrpSpPr>
        <p:grpSpPr>
          <a:xfrm>
            <a:off x="5652462" y="2501924"/>
            <a:ext cx="1056708" cy="551353"/>
            <a:chOff x="5652462" y="2501924"/>
            <a:chExt cx="1056708" cy="551353"/>
          </a:xfrm>
        </p:grpSpPr>
        <p:sp>
          <p:nvSpPr>
            <p:cNvPr id="55" name="Hexagone 54"/>
            <p:cNvSpPr/>
            <p:nvPr/>
          </p:nvSpPr>
          <p:spPr>
            <a:xfrm>
              <a:off x="5901989" y="2502771"/>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1" name="Chevron 60"/>
            <p:cNvSpPr/>
            <p:nvPr/>
          </p:nvSpPr>
          <p:spPr>
            <a:xfrm>
              <a:off x="6455352" y="2501924"/>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8" name="Imag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2462" y="2544593"/>
              <a:ext cx="802890" cy="459837"/>
            </a:xfrm>
            <a:prstGeom prst="rect">
              <a:avLst/>
            </a:prstGeom>
          </p:spPr>
        </p:pic>
      </p:grpSp>
      <p:grpSp>
        <p:nvGrpSpPr>
          <p:cNvPr id="86" name="Groupe 85"/>
          <p:cNvGrpSpPr/>
          <p:nvPr/>
        </p:nvGrpSpPr>
        <p:grpSpPr>
          <a:xfrm>
            <a:off x="5443982" y="1613688"/>
            <a:ext cx="795220" cy="564501"/>
            <a:chOff x="5443982" y="1613688"/>
            <a:chExt cx="795220" cy="564501"/>
          </a:xfrm>
        </p:grpSpPr>
        <p:sp>
          <p:nvSpPr>
            <p:cNvPr id="54" name="Hexagone 53"/>
            <p:cNvSpPr/>
            <p:nvPr/>
          </p:nvSpPr>
          <p:spPr>
            <a:xfrm>
              <a:off x="5443982" y="1627683"/>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0" name="Chevron 59"/>
            <p:cNvSpPr/>
            <p:nvPr/>
          </p:nvSpPr>
          <p:spPr>
            <a:xfrm>
              <a:off x="5985384" y="1613688"/>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69" name="Imag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1404" y="1651335"/>
              <a:ext cx="426057" cy="474773"/>
            </a:xfrm>
            <a:prstGeom prst="rect">
              <a:avLst/>
            </a:prstGeom>
          </p:spPr>
        </p:pic>
      </p:grpSp>
      <p:grpSp>
        <p:nvGrpSpPr>
          <p:cNvPr id="89" name="Groupe 88"/>
          <p:cNvGrpSpPr/>
          <p:nvPr/>
        </p:nvGrpSpPr>
        <p:grpSpPr>
          <a:xfrm>
            <a:off x="5462644" y="4430692"/>
            <a:ext cx="802376" cy="552466"/>
            <a:chOff x="5462644" y="4430692"/>
            <a:chExt cx="802376" cy="552466"/>
          </a:xfrm>
        </p:grpSpPr>
        <p:sp>
          <p:nvSpPr>
            <p:cNvPr id="57" name="Hexagone 56"/>
            <p:cNvSpPr/>
            <p:nvPr/>
          </p:nvSpPr>
          <p:spPr>
            <a:xfrm>
              <a:off x="5462644" y="4432652"/>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3" name="Chevron 62"/>
            <p:cNvSpPr/>
            <p:nvPr/>
          </p:nvSpPr>
          <p:spPr>
            <a:xfrm>
              <a:off x="6011202" y="4430692"/>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70" name="Imag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0756" y="4544058"/>
              <a:ext cx="390537" cy="390537"/>
            </a:xfrm>
            <a:prstGeom prst="rect">
              <a:avLst/>
            </a:prstGeom>
          </p:spPr>
        </p:pic>
      </p:grpSp>
      <p:sp>
        <p:nvSpPr>
          <p:cNvPr id="71" name="Rectangle à coins arrondis 70"/>
          <p:cNvSpPr/>
          <p:nvPr/>
        </p:nvSpPr>
        <p:spPr>
          <a:xfrm>
            <a:off x="4490275" y="6094814"/>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Conclusion et Perspectives</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74" name="Rectangle à coins arrondis 73"/>
          <p:cNvSpPr/>
          <p:nvPr/>
        </p:nvSpPr>
        <p:spPr>
          <a:xfrm>
            <a:off x="4490275" y="109200"/>
            <a:ext cx="4823926" cy="52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bg2"/>
                </a:solidFill>
                <a:effectLst>
                  <a:outerShdw blurRad="38100" dist="19050" dir="2700000" algn="tl" rotWithShape="0">
                    <a:schemeClr val="dk1">
                      <a:alpha val="40000"/>
                    </a:schemeClr>
                  </a:outerShdw>
                </a:effectLst>
              </a:rPr>
              <a:t>Introduction</a:t>
            </a:r>
            <a:endParaRPr lang="fr-FR" sz="2400" dirty="0">
              <a:ln w="0"/>
              <a:solidFill>
                <a:schemeClr val="bg2"/>
              </a:solidFill>
              <a:effectLst>
                <a:outerShdw blurRad="38100" dist="19050" dir="2700000" algn="tl" rotWithShape="0">
                  <a:schemeClr val="dk1">
                    <a:alpha val="40000"/>
                  </a:schemeClr>
                </a:outerShdw>
              </a:effectLst>
            </a:endParaRPr>
          </a:p>
        </p:txBody>
      </p:sp>
      <p:sp>
        <p:nvSpPr>
          <p:cNvPr id="75" name="Hexagone 74"/>
          <p:cNvSpPr/>
          <p:nvPr/>
        </p:nvSpPr>
        <p:spPr>
          <a:xfrm>
            <a:off x="3580970" y="102890"/>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6" name="Chevron 75"/>
          <p:cNvSpPr/>
          <p:nvPr/>
        </p:nvSpPr>
        <p:spPr>
          <a:xfrm>
            <a:off x="4120198" y="93244"/>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grpSp>
        <p:nvGrpSpPr>
          <p:cNvPr id="93" name="Groupe 92"/>
          <p:cNvGrpSpPr/>
          <p:nvPr/>
        </p:nvGrpSpPr>
        <p:grpSpPr>
          <a:xfrm>
            <a:off x="3580971" y="6078858"/>
            <a:ext cx="793045" cy="562934"/>
            <a:chOff x="3580971" y="6078858"/>
            <a:chExt cx="793045" cy="562934"/>
          </a:xfrm>
        </p:grpSpPr>
        <p:sp>
          <p:nvSpPr>
            <p:cNvPr id="72" name="Hexagone 71"/>
            <p:cNvSpPr/>
            <p:nvPr/>
          </p:nvSpPr>
          <p:spPr>
            <a:xfrm>
              <a:off x="3580971" y="6091286"/>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3" name="Chevron 72"/>
            <p:cNvSpPr/>
            <p:nvPr/>
          </p:nvSpPr>
          <p:spPr>
            <a:xfrm>
              <a:off x="4120198" y="6078858"/>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79" name="Image 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28508" y="6126217"/>
              <a:ext cx="377484" cy="455787"/>
            </a:xfrm>
            <a:prstGeom prst="rect">
              <a:avLst/>
            </a:prstGeom>
          </p:spPr>
        </p:pic>
      </p:grpSp>
      <p:grpSp>
        <p:nvGrpSpPr>
          <p:cNvPr id="88" name="Groupe 87"/>
          <p:cNvGrpSpPr/>
          <p:nvPr/>
        </p:nvGrpSpPr>
        <p:grpSpPr>
          <a:xfrm>
            <a:off x="5947780" y="3474286"/>
            <a:ext cx="788517" cy="551147"/>
            <a:chOff x="5947780" y="3474286"/>
            <a:chExt cx="788517" cy="551147"/>
          </a:xfrm>
        </p:grpSpPr>
        <p:sp>
          <p:nvSpPr>
            <p:cNvPr id="56" name="Hexagone 55"/>
            <p:cNvSpPr/>
            <p:nvPr/>
          </p:nvSpPr>
          <p:spPr>
            <a:xfrm>
              <a:off x="5947780" y="3474286"/>
              <a:ext cx="634481" cy="550506"/>
            </a:xfrm>
            <a:prstGeom prst="hexagon">
              <a:avLst/>
            </a:prstGeom>
            <a:solidFill>
              <a:schemeClr val="accent4">
                <a:alpha val="50000"/>
              </a:schemeClr>
            </a:solidFill>
            <a:ln>
              <a:noFill/>
            </a:ln>
            <a:effectLst>
              <a:outerShdw blurRad="50800" dist="50800" dir="5400000" sx="1000" sy="1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2" name="Chevron 61"/>
            <p:cNvSpPr/>
            <p:nvPr/>
          </p:nvSpPr>
          <p:spPr>
            <a:xfrm>
              <a:off x="6482479" y="3474927"/>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pic>
          <p:nvPicPr>
            <p:cNvPr id="80" name="Image 7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6933" y="3535191"/>
              <a:ext cx="439330" cy="440227"/>
            </a:xfrm>
            <a:prstGeom prst="rect">
              <a:avLst/>
            </a:prstGeom>
          </p:spPr>
        </p:pic>
      </p:grpSp>
      <p:pic>
        <p:nvPicPr>
          <p:cNvPr id="81" name="Image 8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41850" y="85006"/>
            <a:ext cx="531381" cy="531381"/>
          </a:xfrm>
          <a:prstGeom prst="rect">
            <a:avLst/>
          </a:prstGeom>
        </p:spPr>
      </p:pic>
      <p:sp>
        <p:nvSpPr>
          <p:cNvPr id="84" name="ZoneTexte 83"/>
          <p:cNvSpPr txBox="1"/>
          <p:nvPr/>
        </p:nvSpPr>
        <p:spPr>
          <a:xfrm>
            <a:off x="1885383" y="2915536"/>
            <a:ext cx="2418879" cy="861774"/>
          </a:xfrm>
          <a:prstGeom prst="rect">
            <a:avLst/>
          </a:prstGeom>
          <a:noFill/>
        </p:spPr>
        <p:txBody>
          <a:bodyPr wrap="square" rtlCol="0">
            <a:spAutoFit/>
          </a:bodyPr>
          <a:lstStyle/>
          <a:p>
            <a:pPr algn="ctr"/>
            <a:r>
              <a:rPr lang="fr-FR" sz="5000" dirty="0" smtClean="0">
                <a:latin typeface="Arial Black" panose="020B0A04020102020204" pitchFamily="34" charset="0"/>
              </a:rPr>
              <a:t>PLAN</a:t>
            </a:r>
            <a:endParaRPr lang="fr-FR" sz="5000" dirty="0">
              <a:latin typeface="Arial Black" panose="020B0A04020102020204" pitchFamily="34" charset="0"/>
            </a:endParaRPr>
          </a:p>
        </p:txBody>
      </p:sp>
      <p:grpSp>
        <p:nvGrpSpPr>
          <p:cNvPr id="92" name="Groupe 91"/>
          <p:cNvGrpSpPr/>
          <p:nvPr/>
        </p:nvGrpSpPr>
        <p:grpSpPr>
          <a:xfrm>
            <a:off x="4743550" y="5284029"/>
            <a:ext cx="787694" cy="560222"/>
            <a:chOff x="4743550" y="5284029"/>
            <a:chExt cx="787694" cy="560222"/>
          </a:xfrm>
        </p:grpSpPr>
        <p:sp>
          <p:nvSpPr>
            <p:cNvPr id="58" name="Hexagone 57"/>
            <p:cNvSpPr/>
            <p:nvPr/>
          </p:nvSpPr>
          <p:spPr>
            <a:xfrm>
              <a:off x="4743550" y="5293745"/>
              <a:ext cx="634481" cy="550506"/>
            </a:xfrm>
            <a:prstGeom prst="hexag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pic>
          <p:nvPicPr>
            <p:cNvPr id="77" name="Image 7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19583" y="5293174"/>
              <a:ext cx="470224" cy="513555"/>
            </a:xfrm>
            <a:prstGeom prst="rect">
              <a:avLst/>
            </a:prstGeom>
          </p:spPr>
        </p:pic>
        <p:sp>
          <p:nvSpPr>
            <p:cNvPr id="91" name="Chevron 90"/>
            <p:cNvSpPr/>
            <p:nvPr/>
          </p:nvSpPr>
          <p:spPr>
            <a:xfrm>
              <a:off x="5277426" y="5284029"/>
              <a:ext cx="253818" cy="550506"/>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grpSp>
      <p:grpSp>
        <p:nvGrpSpPr>
          <p:cNvPr id="94" name="Groupe 93"/>
          <p:cNvGrpSpPr/>
          <p:nvPr/>
        </p:nvGrpSpPr>
        <p:grpSpPr>
          <a:xfrm>
            <a:off x="2789582" y="1277758"/>
            <a:ext cx="610479" cy="625178"/>
            <a:chOff x="2202873" y="2144684"/>
            <a:chExt cx="2768138" cy="2797230"/>
          </a:xfrm>
        </p:grpSpPr>
        <p:sp>
          <p:nvSpPr>
            <p:cNvPr id="95" name="Ellipse 94"/>
            <p:cNvSpPr/>
            <p:nvPr/>
          </p:nvSpPr>
          <p:spPr>
            <a:xfrm>
              <a:off x="2202873" y="2144684"/>
              <a:ext cx="2768138" cy="279723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96" name="Ellipse 95"/>
            <p:cNvSpPr/>
            <p:nvPr/>
          </p:nvSpPr>
          <p:spPr>
            <a:xfrm>
              <a:off x="2655916" y="2579022"/>
              <a:ext cx="1862051" cy="1928553"/>
            </a:xfrm>
            <a:prstGeom prst="ellipse">
              <a:avLst/>
            </a:prstGeom>
            <a:solidFill>
              <a:schemeClr val="bg1">
                <a:lumMod val="95000"/>
              </a:schemeClr>
            </a:solidFill>
            <a:ln>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3" name="Slide Number Placeholder 2"/>
          <p:cNvSpPr>
            <a:spLocks noGrp="1"/>
          </p:cNvSpPr>
          <p:nvPr>
            <p:ph type="sldNum" sz="quarter" idx="12"/>
          </p:nvPr>
        </p:nvSpPr>
        <p:spPr/>
        <p:txBody>
          <a:bodyPr/>
          <a:lstStyle/>
          <a:p>
            <a:fld id="{CB5181DC-D8D3-48CB-9D07-F28960D5CD9A}" type="slidenum">
              <a:rPr lang="fr-FR" sz="1800" smtClean="0"/>
              <a:t>9</a:t>
            </a:fld>
            <a:endParaRPr lang="fr-FR" sz="1800" dirty="0"/>
          </a:p>
        </p:txBody>
      </p:sp>
    </p:spTree>
    <p:extLst>
      <p:ext uri="{BB962C8B-B14F-4D97-AF65-F5344CB8AC3E}">
        <p14:creationId xmlns:p14="http://schemas.microsoft.com/office/powerpoint/2010/main" val="2799877231"/>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1564</TotalTime>
  <Words>2308</Words>
  <Application>Microsoft Office PowerPoint</Application>
  <PresentationFormat>Grand écran</PresentationFormat>
  <Paragraphs>396</Paragraphs>
  <Slides>37</Slides>
  <Notes>36</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37</vt:i4>
      </vt:variant>
    </vt:vector>
  </HeadingPairs>
  <TitlesOfParts>
    <vt:vector size="45" baseType="lpstr">
      <vt:lpstr>Arial</vt:lpstr>
      <vt:lpstr>Arial Black</vt:lpstr>
      <vt:lpstr>Calibri</vt:lpstr>
      <vt:lpstr>Calibri Light</vt:lpstr>
      <vt:lpstr>Noto Sans Symbols</vt:lpstr>
      <vt:lpstr>Times</vt:lpstr>
      <vt:lpstr>Times New Roman</vt:lpstr>
      <vt:lpstr>Thème Office</vt:lpstr>
      <vt:lpstr>Ministère de l'enseignement supérieur et de la recherche scientifique Institut Supérieur des Etudes Technologiques de KAIROUAN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Améliorer les fonctionnalités de l’application web</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Ministère de l'enseignement supérieur et de la recherche scientifique Institut Supérieur des Etudes Technologiques de KAIROUAN</dc:title>
  <dc:creator>XMAX404</dc:creator>
  <cp:lastModifiedBy>XMAX404</cp:lastModifiedBy>
  <cp:revision>59</cp:revision>
  <dcterms:created xsi:type="dcterms:W3CDTF">2018-06-19T11:12:33Z</dcterms:created>
  <dcterms:modified xsi:type="dcterms:W3CDTF">2018-06-20T16:48:08Z</dcterms:modified>
</cp:coreProperties>
</file>